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64" r:id="rId5"/>
    <p:sldId id="265" r:id="rId6"/>
    <p:sldId id="266" r:id="rId7"/>
    <p:sldId id="258" r:id="rId8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9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F70ED-BD70-4CAC-8FB0-84F2AD02382F}" type="datetimeFigureOut">
              <a:rPr lang="es-ES" smtClean="0"/>
              <a:t>09/03/2018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A7CA7-FA38-4F37-BFAF-04BDB308796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F70ED-BD70-4CAC-8FB0-84F2AD02382F}" type="datetimeFigureOut">
              <a:rPr lang="es-ES" smtClean="0"/>
              <a:t>09/03/2018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A7CA7-FA38-4F37-BFAF-04BDB308796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F70ED-BD70-4CAC-8FB0-84F2AD02382F}" type="datetimeFigureOut">
              <a:rPr lang="es-ES" smtClean="0"/>
              <a:t>09/03/2018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A7CA7-FA38-4F37-BFAF-04BDB308796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F70ED-BD70-4CAC-8FB0-84F2AD02382F}" type="datetimeFigureOut">
              <a:rPr lang="es-ES" smtClean="0"/>
              <a:t>09/03/2018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A7CA7-FA38-4F37-BFAF-04BDB308796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F70ED-BD70-4CAC-8FB0-84F2AD02382F}" type="datetimeFigureOut">
              <a:rPr lang="es-ES" smtClean="0"/>
              <a:t>09/03/2018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A7CA7-FA38-4F37-BFAF-04BDB308796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F70ED-BD70-4CAC-8FB0-84F2AD02382F}" type="datetimeFigureOut">
              <a:rPr lang="es-ES" smtClean="0"/>
              <a:t>09/03/2018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A7CA7-FA38-4F37-BFAF-04BDB308796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F70ED-BD70-4CAC-8FB0-84F2AD02382F}" type="datetimeFigureOut">
              <a:rPr lang="es-ES" smtClean="0"/>
              <a:t>09/03/2018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A7CA7-FA38-4F37-BFAF-04BDB308796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F70ED-BD70-4CAC-8FB0-84F2AD02382F}" type="datetimeFigureOut">
              <a:rPr lang="es-ES" smtClean="0"/>
              <a:t>09/03/2018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A7CA7-FA38-4F37-BFAF-04BDB308796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F70ED-BD70-4CAC-8FB0-84F2AD02382F}" type="datetimeFigureOut">
              <a:rPr lang="es-ES" smtClean="0"/>
              <a:t>09/03/2018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A7CA7-FA38-4F37-BFAF-04BDB308796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F70ED-BD70-4CAC-8FB0-84F2AD02382F}" type="datetimeFigureOut">
              <a:rPr lang="es-ES" smtClean="0"/>
              <a:t>09/03/2018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A7CA7-FA38-4F37-BFAF-04BDB308796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F70ED-BD70-4CAC-8FB0-84F2AD02382F}" type="datetimeFigureOut">
              <a:rPr lang="es-ES" smtClean="0"/>
              <a:t>09/03/2018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A7CA7-FA38-4F37-BFAF-04BDB308796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8F70ED-BD70-4CAC-8FB0-84F2AD02382F}" type="datetimeFigureOut">
              <a:rPr lang="es-ES" smtClean="0"/>
              <a:t>09/03/2018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DA7CA7-FA38-4F37-BFAF-04BDB308796C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11560" y="2276872"/>
            <a:ext cx="7772400" cy="1470025"/>
          </a:xfrm>
        </p:spPr>
        <p:txBody>
          <a:bodyPr/>
          <a:lstStyle/>
          <a:p>
            <a:r>
              <a:rPr lang="es-ES" dirty="0" err="1" smtClean="0"/>
              <a:t>Proposta</a:t>
            </a:r>
            <a:r>
              <a:rPr lang="es-ES" dirty="0" smtClean="0"/>
              <a:t> </a:t>
            </a:r>
            <a:r>
              <a:rPr lang="es-ES" dirty="0" err="1" smtClean="0"/>
              <a:t>Projecte</a:t>
            </a:r>
            <a:r>
              <a:rPr lang="es-ES" dirty="0" smtClean="0"/>
              <a:t> Fi de </a:t>
            </a:r>
            <a:r>
              <a:rPr lang="es-ES" dirty="0" err="1" smtClean="0"/>
              <a:t>Postgrau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31640" y="4293096"/>
            <a:ext cx="6400800" cy="864096"/>
          </a:xfrm>
        </p:spPr>
        <p:txBody>
          <a:bodyPr/>
          <a:lstStyle/>
          <a:p>
            <a:r>
              <a:rPr lang="es-ES" dirty="0" err="1" smtClean="0"/>
              <a:t>Cria</a:t>
            </a:r>
            <a:r>
              <a:rPr lang="es-ES" dirty="0" smtClean="0"/>
              <a:t> </a:t>
            </a:r>
            <a:r>
              <a:rPr lang="es-ES" dirty="0" err="1" smtClean="0"/>
              <a:t>d’abella</a:t>
            </a:r>
            <a:r>
              <a:rPr lang="es-ES" dirty="0" smtClean="0"/>
              <a:t> en sistema </a:t>
            </a:r>
            <a:r>
              <a:rPr lang="es-ES" dirty="0" err="1" smtClean="0"/>
              <a:t>controlat</a:t>
            </a:r>
            <a:endParaRPr lang="es-ES" dirty="0"/>
          </a:p>
        </p:txBody>
      </p:sp>
      <p:pic>
        <p:nvPicPr>
          <p:cNvPr id="1026" name="Picture 2" descr="http://arquitecturaysostenibilidad.com/wp/wp-content/uploads/2016/08/upcschool-large-1024x197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116632"/>
            <a:ext cx="4749552" cy="913732"/>
          </a:xfrm>
          <a:prstGeom prst="rect">
            <a:avLst/>
          </a:prstGeom>
          <a:noFill/>
        </p:spPr>
      </p:pic>
      <p:sp>
        <p:nvSpPr>
          <p:cNvPr id="5" name="4 CuadroTexto"/>
          <p:cNvSpPr txBox="1"/>
          <p:nvPr/>
        </p:nvSpPr>
        <p:spPr>
          <a:xfrm>
            <a:off x="7092280" y="6237312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Víctor </a:t>
            </a:r>
            <a:r>
              <a:rPr lang="es-ES" dirty="0" err="1" smtClean="0"/>
              <a:t>Bertran</a:t>
            </a:r>
            <a:endParaRPr lang="es-E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arquitecturaysostenibilidad.com/wp/wp-content/uploads/2016/08/upcschool-large-1024x197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3059832" cy="588659"/>
          </a:xfrm>
          <a:prstGeom prst="rect">
            <a:avLst/>
          </a:prstGeom>
          <a:noFill/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283968" y="116632"/>
            <a:ext cx="4042792" cy="418058"/>
          </a:xfrm>
        </p:spPr>
        <p:txBody>
          <a:bodyPr>
            <a:normAutofit/>
          </a:bodyPr>
          <a:lstStyle/>
          <a:p>
            <a:r>
              <a:rPr lang="es-ES" sz="2000" dirty="0" err="1" smtClean="0">
                <a:solidFill>
                  <a:schemeClr val="bg1">
                    <a:lumMod val="65000"/>
                  </a:schemeClr>
                </a:solidFill>
              </a:rPr>
              <a:t>Proposta</a:t>
            </a:r>
            <a:r>
              <a:rPr lang="es-ES" sz="2000" dirty="0" smtClean="0">
                <a:solidFill>
                  <a:schemeClr val="bg1">
                    <a:lumMod val="65000"/>
                  </a:schemeClr>
                </a:solidFill>
              </a:rPr>
              <a:t> de </a:t>
            </a:r>
            <a:r>
              <a:rPr lang="es-ES" sz="2000" dirty="0" err="1" smtClean="0">
                <a:solidFill>
                  <a:schemeClr val="bg1">
                    <a:lumMod val="65000"/>
                  </a:schemeClr>
                </a:solidFill>
              </a:rPr>
              <a:t>Projecte</a:t>
            </a:r>
            <a:r>
              <a:rPr lang="es-ES" sz="2000" dirty="0" smtClean="0">
                <a:solidFill>
                  <a:schemeClr val="bg1">
                    <a:lumMod val="65000"/>
                  </a:schemeClr>
                </a:solidFill>
              </a:rPr>
              <a:t> Fi de </a:t>
            </a:r>
            <a:r>
              <a:rPr lang="es-ES" sz="2000" dirty="0" err="1" smtClean="0">
                <a:solidFill>
                  <a:schemeClr val="bg1">
                    <a:lumMod val="65000"/>
                  </a:schemeClr>
                </a:solidFill>
              </a:rPr>
              <a:t>Postgrau</a:t>
            </a:r>
            <a:endParaRPr lang="es-ES" sz="20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988840"/>
            <a:ext cx="8229600" cy="4209331"/>
          </a:xfrm>
        </p:spPr>
        <p:txBody>
          <a:bodyPr/>
          <a:lstStyle/>
          <a:p>
            <a:r>
              <a:rPr lang="es-ES" dirty="0" smtClean="0"/>
              <a:t>A </a:t>
            </a:r>
            <a:r>
              <a:rPr lang="es-ES" dirty="0" err="1" smtClean="0"/>
              <a:t>nivell</a:t>
            </a:r>
            <a:r>
              <a:rPr lang="es-ES" dirty="0" smtClean="0"/>
              <a:t> mundial, </a:t>
            </a:r>
            <a:r>
              <a:rPr lang="es-ES" dirty="0" err="1" smtClean="0"/>
              <a:t>està</a:t>
            </a:r>
            <a:r>
              <a:rPr lang="es-ES" dirty="0" smtClean="0"/>
              <a:t> </a:t>
            </a:r>
            <a:r>
              <a:rPr lang="es-ES" dirty="0" err="1" smtClean="0"/>
              <a:t>desapareixent</a:t>
            </a:r>
            <a:r>
              <a:rPr lang="es-ES" dirty="0" smtClean="0"/>
              <a:t> </a:t>
            </a:r>
            <a:r>
              <a:rPr lang="es-ES" dirty="0" err="1" smtClean="0"/>
              <a:t>l’espècie</a:t>
            </a:r>
            <a:r>
              <a:rPr lang="es-ES" dirty="0" smtClean="0"/>
              <a:t>, i </a:t>
            </a:r>
            <a:r>
              <a:rPr lang="es-ES" dirty="0" err="1" smtClean="0"/>
              <a:t>amb</a:t>
            </a:r>
            <a:r>
              <a:rPr lang="es-ES" dirty="0" smtClean="0"/>
              <a:t> ella, una serie </a:t>
            </a:r>
            <a:r>
              <a:rPr lang="es-ES" dirty="0" err="1" smtClean="0"/>
              <a:t>d’altres</a:t>
            </a:r>
            <a:r>
              <a:rPr lang="es-ES" dirty="0" smtClean="0"/>
              <a:t> </a:t>
            </a:r>
            <a:r>
              <a:rPr lang="es-ES" dirty="0" err="1" smtClean="0"/>
              <a:t>espècies</a:t>
            </a:r>
            <a:r>
              <a:rPr lang="es-ES" dirty="0" smtClean="0"/>
              <a:t> es troven </a:t>
            </a:r>
            <a:r>
              <a:rPr lang="es-ES" dirty="0" err="1" smtClean="0"/>
              <a:t>greument</a:t>
            </a:r>
            <a:r>
              <a:rPr lang="es-ES" dirty="0" smtClean="0"/>
              <a:t> </a:t>
            </a:r>
            <a:r>
              <a:rPr lang="es-ES" dirty="0" err="1" smtClean="0"/>
              <a:t>afectades</a:t>
            </a:r>
            <a:r>
              <a:rPr lang="es-ES" dirty="0" smtClean="0"/>
              <a:t>.</a:t>
            </a:r>
          </a:p>
          <a:p>
            <a:r>
              <a:rPr lang="es-ES" dirty="0" smtClean="0"/>
              <a:t>Al </a:t>
            </a:r>
            <a:r>
              <a:rPr lang="es-ES" dirty="0" err="1" smtClean="0"/>
              <a:t>voltant</a:t>
            </a:r>
            <a:r>
              <a:rPr lang="es-ES" dirty="0" smtClean="0"/>
              <a:t> del 95% </a:t>
            </a:r>
            <a:r>
              <a:rPr lang="es-ES" dirty="0" err="1" smtClean="0"/>
              <a:t>dels</a:t>
            </a:r>
            <a:r>
              <a:rPr lang="es-ES" dirty="0" smtClean="0"/>
              <a:t> </a:t>
            </a:r>
            <a:r>
              <a:rPr lang="es-ES" dirty="0" err="1" smtClean="0"/>
              <a:t>polinitzadors</a:t>
            </a:r>
            <a:r>
              <a:rPr lang="es-ES" dirty="0" smtClean="0"/>
              <a:t> </a:t>
            </a:r>
            <a:r>
              <a:rPr lang="es-ES" dirty="0" err="1" smtClean="0"/>
              <a:t>naturals</a:t>
            </a:r>
            <a:r>
              <a:rPr lang="es-ES" dirty="0" smtClean="0"/>
              <a:t> </a:t>
            </a:r>
            <a:r>
              <a:rPr lang="es-ES" dirty="0" err="1" smtClean="0"/>
              <a:t>són</a:t>
            </a:r>
            <a:r>
              <a:rPr lang="es-ES" dirty="0" smtClean="0"/>
              <a:t> </a:t>
            </a:r>
            <a:r>
              <a:rPr lang="es-ES" dirty="0" err="1" smtClean="0"/>
              <a:t>abelles</a:t>
            </a:r>
            <a:r>
              <a:rPr lang="es-ES" dirty="0" smtClean="0"/>
              <a:t>.</a:t>
            </a:r>
          </a:p>
          <a:p>
            <a:r>
              <a:rPr lang="es-ES" dirty="0" smtClean="0"/>
              <a:t>Un </a:t>
            </a:r>
            <a:r>
              <a:rPr lang="es-ES" dirty="0" err="1" smtClean="0"/>
              <a:t>terç</a:t>
            </a:r>
            <a:r>
              <a:rPr lang="es-ES" dirty="0" smtClean="0"/>
              <a:t> de </a:t>
            </a:r>
            <a:r>
              <a:rPr lang="es-ES" dirty="0" err="1" smtClean="0"/>
              <a:t>l’aliment</a:t>
            </a:r>
            <a:r>
              <a:rPr lang="es-ES" dirty="0" smtClean="0"/>
              <a:t> mundial </a:t>
            </a:r>
            <a:r>
              <a:rPr lang="es-ES" dirty="0" err="1" smtClean="0"/>
              <a:t>depèn</a:t>
            </a:r>
            <a:r>
              <a:rPr lang="es-ES" dirty="0" smtClean="0"/>
              <a:t> de la </a:t>
            </a:r>
            <a:r>
              <a:rPr lang="es-ES" dirty="0" err="1" smtClean="0"/>
              <a:t>feina</a:t>
            </a:r>
            <a:r>
              <a:rPr lang="es-ES" dirty="0" smtClean="0"/>
              <a:t> </a:t>
            </a:r>
            <a:r>
              <a:rPr lang="es-ES" dirty="0" err="1" smtClean="0"/>
              <a:t>dels</a:t>
            </a:r>
            <a:r>
              <a:rPr lang="es-ES" dirty="0" smtClean="0"/>
              <a:t> </a:t>
            </a:r>
            <a:r>
              <a:rPr lang="es-ES" dirty="0" err="1" smtClean="0"/>
              <a:t>polinitzadors</a:t>
            </a:r>
            <a:r>
              <a:rPr lang="es-ES" dirty="0" smtClean="0"/>
              <a:t>.</a:t>
            </a:r>
          </a:p>
          <a:p>
            <a:endParaRPr lang="es-ES" dirty="0" smtClean="0"/>
          </a:p>
          <a:p>
            <a:endParaRPr lang="es-ES" dirty="0"/>
          </a:p>
        </p:txBody>
      </p:sp>
      <p:cxnSp>
        <p:nvCxnSpPr>
          <p:cNvPr id="6" name="5 Conector recto"/>
          <p:cNvCxnSpPr/>
          <p:nvPr/>
        </p:nvCxnSpPr>
        <p:spPr>
          <a:xfrm flipH="1">
            <a:off x="0" y="692696"/>
            <a:ext cx="9144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8 CuadroTexto"/>
          <p:cNvSpPr txBox="1"/>
          <p:nvPr/>
        </p:nvSpPr>
        <p:spPr>
          <a:xfrm>
            <a:off x="539552" y="1268760"/>
            <a:ext cx="66247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i="1" dirty="0" err="1" smtClean="0"/>
              <a:t>Problemàtica</a:t>
            </a:r>
            <a:r>
              <a:rPr lang="es-ES" sz="2800" b="1" i="1" dirty="0" smtClean="0"/>
              <a:t>:</a:t>
            </a:r>
            <a:endParaRPr lang="es-ES" sz="2800" b="1" i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arquitecturaysostenibilidad.com/wp/wp-content/uploads/2016/08/upcschool-large-1024x197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3059832" cy="588659"/>
          </a:xfrm>
          <a:prstGeom prst="rect">
            <a:avLst/>
          </a:prstGeom>
          <a:noFill/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283968" y="116632"/>
            <a:ext cx="4042792" cy="418058"/>
          </a:xfrm>
        </p:spPr>
        <p:txBody>
          <a:bodyPr>
            <a:normAutofit/>
          </a:bodyPr>
          <a:lstStyle/>
          <a:p>
            <a:r>
              <a:rPr lang="es-ES" sz="2000" dirty="0" err="1" smtClean="0">
                <a:solidFill>
                  <a:schemeClr val="bg1">
                    <a:lumMod val="65000"/>
                  </a:schemeClr>
                </a:solidFill>
              </a:rPr>
              <a:t>Proposta</a:t>
            </a:r>
            <a:r>
              <a:rPr lang="es-ES" sz="2000" dirty="0" smtClean="0">
                <a:solidFill>
                  <a:schemeClr val="bg1">
                    <a:lumMod val="65000"/>
                  </a:schemeClr>
                </a:solidFill>
              </a:rPr>
              <a:t> de </a:t>
            </a:r>
            <a:r>
              <a:rPr lang="es-ES" sz="2000" dirty="0" err="1" smtClean="0">
                <a:solidFill>
                  <a:schemeClr val="bg1">
                    <a:lumMod val="65000"/>
                  </a:schemeClr>
                </a:solidFill>
              </a:rPr>
              <a:t>Projecte</a:t>
            </a:r>
            <a:r>
              <a:rPr lang="es-ES" sz="2000" dirty="0" smtClean="0">
                <a:solidFill>
                  <a:schemeClr val="bg1">
                    <a:lumMod val="65000"/>
                  </a:schemeClr>
                </a:solidFill>
              </a:rPr>
              <a:t> Fi de </a:t>
            </a:r>
            <a:r>
              <a:rPr lang="es-ES" sz="2000" dirty="0" err="1" smtClean="0">
                <a:solidFill>
                  <a:schemeClr val="bg1">
                    <a:lumMod val="65000"/>
                  </a:schemeClr>
                </a:solidFill>
              </a:rPr>
              <a:t>Postgrau</a:t>
            </a:r>
            <a:endParaRPr lang="es-ES" sz="20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988840"/>
            <a:ext cx="8229600" cy="4209331"/>
          </a:xfrm>
        </p:spPr>
        <p:txBody>
          <a:bodyPr/>
          <a:lstStyle/>
          <a:p>
            <a:r>
              <a:rPr lang="es-ES" dirty="0" err="1" smtClean="0"/>
              <a:t>Aconseguir</a:t>
            </a:r>
            <a:r>
              <a:rPr lang="es-ES" dirty="0" smtClean="0"/>
              <a:t> un sistema </a:t>
            </a:r>
            <a:r>
              <a:rPr lang="es-ES" dirty="0" err="1" smtClean="0"/>
              <a:t>tipus</a:t>
            </a:r>
            <a:r>
              <a:rPr lang="es-ES" dirty="0" smtClean="0"/>
              <a:t> “sala blanca” per tal de </a:t>
            </a:r>
            <a:r>
              <a:rPr lang="es-ES" dirty="0" err="1" smtClean="0"/>
              <a:t>reproduïr</a:t>
            </a:r>
            <a:r>
              <a:rPr lang="es-ES" dirty="0" smtClean="0"/>
              <a:t> </a:t>
            </a:r>
            <a:r>
              <a:rPr lang="es-ES" dirty="0" err="1" smtClean="0"/>
              <a:t>l’hàbitat</a:t>
            </a:r>
            <a:r>
              <a:rPr lang="es-ES" dirty="0" smtClean="0"/>
              <a:t> natural de </a:t>
            </a:r>
            <a:r>
              <a:rPr lang="es-ES" dirty="0" err="1" smtClean="0"/>
              <a:t>l’espècie</a:t>
            </a:r>
            <a:r>
              <a:rPr lang="es-ES" dirty="0" smtClean="0"/>
              <a:t>.</a:t>
            </a:r>
          </a:p>
          <a:p>
            <a:r>
              <a:rPr lang="es-ES" dirty="0" err="1" smtClean="0"/>
              <a:t>Alimentació</a:t>
            </a:r>
            <a:r>
              <a:rPr lang="es-ES" dirty="0" smtClean="0"/>
              <a:t> natural, </a:t>
            </a:r>
            <a:r>
              <a:rPr lang="es-ES" dirty="0" err="1" smtClean="0"/>
              <a:t>sense</a:t>
            </a:r>
            <a:r>
              <a:rPr lang="es-ES" dirty="0" smtClean="0"/>
              <a:t> </a:t>
            </a:r>
            <a:r>
              <a:rPr lang="es-ES" dirty="0" err="1" smtClean="0"/>
              <a:t>fer</a:t>
            </a:r>
            <a:r>
              <a:rPr lang="es-ES" dirty="0" smtClean="0"/>
              <a:t> servir </a:t>
            </a:r>
            <a:r>
              <a:rPr lang="es-ES" dirty="0" err="1" smtClean="0"/>
              <a:t>pinsos</a:t>
            </a:r>
            <a:r>
              <a:rPr lang="es-ES" dirty="0" smtClean="0"/>
              <a:t> </a:t>
            </a:r>
            <a:r>
              <a:rPr lang="es-ES" dirty="0" err="1" smtClean="0"/>
              <a:t>industrials</a:t>
            </a:r>
            <a:r>
              <a:rPr lang="es-ES" dirty="0" smtClean="0"/>
              <a:t>.</a:t>
            </a:r>
          </a:p>
          <a:p>
            <a:r>
              <a:rPr lang="es-ES" dirty="0" err="1" smtClean="0"/>
              <a:t>Amb</a:t>
            </a:r>
            <a:r>
              <a:rPr lang="es-ES" dirty="0" smtClean="0"/>
              <a:t> la </a:t>
            </a:r>
            <a:r>
              <a:rPr lang="es-ES" dirty="0" err="1" smtClean="0"/>
              <a:t>reproducció</a:t>
            </a:r>
            <a:r>
              <a:rPr lang="es-ES" dirty="0" smtClean="0"/>
              <a:t> de </a:t>
            </a:r>
            <a:r>
              <a:rPr lang="es-ES" dirty="0" err="1" smtClean="0"/>
              <a:t>l’espècie</a:t>
            </a:r>
            <a:r>
              <a:rPr lang="es-ES" dirty="0" smtClean="0"/>
              <a:t>, es </a:t>
            </a:r>
            <a:r>
              <a:rPr lang="es-ES" dirty="0" err="1" smtClean="0"/>
              <a:t>pot</a:t>
            </a:r>
            <a:r>
              <a:rPr lang="es-ES" dirty="0" smtClean="0"/>
              <a:t> </a:t>
            </a:r>
            <a:r>
              <a:rPr lang="es-ES" dirty="0" err="1" smtClean="0"/>
              <a:t>reintroduïr</a:t>
            </a:r>
            <a:r>
              <a:rPr lang="es-ES" dirty="0" smtClean="0"/>
              <a:t> la </a:t>
            </a:r>
            <a:r>
              <a:rPr lang="es-ES" dirty="0" err="1" smtClean="0"/>
              <a:t>mateixa</a:t>
            </a:r>
            <a:r>
              <a:rPr lang="es-ES" dirty="0" smtClean="0"/>
              <a:t> en </a:t>
            </a:r>
            <a:r>
              <a:rPr lang="es-ES" dirty="0" err="1" smtClean="0"/>
              <a:t>llocs</a:t>
            </a:r>
            <a:r>
              <a:rPr lang="es-ES" dirty="0" smtClean="0"/>
              <a:t> </a:t>
            </a:r>
            <a:r>
              <a:rPr lang="es-ES" dirty="0" err="1" smtClean="0"/>
              <a:t>on</a:t>
            </a:r>
            <a:r>
              <a:rPr lang="es-ES" dirty="0" smtClean="0"/>
              <a:t> </a:t>
            </a:r>
            <a:r>
              <a:rPr lang="es-ES" dirty="0" err="1" smtClean="0"/>
              <a:t>està</a:t>
            </a:r>
            <a:r>
              <a:rPr lang="es-ES" dirty="0" smtClean="0"/>
              <a:t> </a:t>
            </a:r>
            <a:r>
              <a:rPr lang="es-ES" dirty="0" err="1" smtClean="0"/>
              <a:t>desapareixent</a:t>
            </a:r>
            <a:r>
              <a:rPr lang="es-ES" dirty="0" smtClean="0"/>
              <a:t>.</a:t>
            </a:r>
          </a:p>
          <a:p>
            <a:endParaRPr lang="es-ES" dirty="0" smtClean="0"/>
          </a:p>
          <a:p>
            <a:endParaRPr lang="es-ES" dirty="0"/>
          </a:p>
        </p:txBody>
      </p:sp>
      <p:cxnSp>
        <p:nvCxnSpPr>
          <p:cNvPr id="6" name="5 Conector recto"/>
          <p:cNvCxnSpPr/>
          <p:nvPr/>
        </p:nvCxnSpPr>
        <p:spPr>
          <a:xfrm flipH="1">
            <a:off x="0" y="692696"/>
            <a:ext cx="9144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8 CuadroTexto"/>
          <p:cNvSpPr txBox="1"/>
          <p:nvPr/>
        </p:nvSpPr>
        <p:spPr>
          <a:xfrm>
            <a:off x="539552" y="1268760"/>
            <a:ext cx="66247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i="1" dirty="0" err="1" smtClean="0"/>
              <a:t>Proposta</a:t>
            </a:r>
            <a:r>
              <a:rPr lang="es-ES" sz="2800" b="1" i="1" dirty="0" smtClean="0"/>
              <a:t> de </a:t>
            </a:r>
            <a:r>
              <a:rPr lang="es-ES" sz="2800" b="1" i="1" dirty="0" err="1" smtClean="0"/>
              <a:t>solució</a:t>
            </a:r>
            <a:r>
              <a:rPr lang="es-ES" sz="2800" b="1" i="1" dirty="0" smtClean="0"/>
              <a:t>:</a:t>
            </a:r>
            <a:endParaRPr lang="es-ES" sz="2800" b="1" i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arquitecturaysostenibilidad.com/wp/wp-content/uploads/2016/08/upcschool-large-1024x197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3059832" cy="588659"/>
          </a:xfrm>
          <a:prstGeom prst="rect">
            <a:avLst/>
          </a:prstGeom>
          <a:noFill/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283968" y="116632"/>
            <a:ext cx="4042792" cy="418058"/>
          </a:xfrm>
        </p:spPr>
        <p:txBody>
          <a:bodyPr>
            <a:normAutofit/>
          </a:bodyPr>
          <a:lstStyle/>
          <a:p>
            <a:r>
              <a:rPr lang="es-ES" sz="2000" dirty="0" err="1" smtClean="0">
                <a:solidFill>
                  <a:schemeClr val="bg1">
                    <a:lumMod val="65000"/>
                  </a:schemeClr>
                </a:solidFill>
              </a:rPr>
              <a:t>Proposta</a:t>
            </a:r>
            <a:r>
              <a:rPr lang="es-ES" sz="2000" dirty="0" smtClean="0">
                <a:solidFill>
                  <a:schemeClr val="bg1">
                    <a:lumMod val="65000"/>
                  </a:schemeClr>
                </a:solidFill>
              </a:rPr>
              <a:t> de </a:t>
            </a:r>
            <a:r>
              <a:rPr lang="es-ES" sz="2000" dirty="0" err="1" smtClean="0">
                <a:solidFill>
                  <a:schemeClr val="bg1">
                    <a:lumMod val="65000"/>
                  </a:schemeClr>
                </a:solidFill>
              </a:rPr>
              <a:t>Projecte</a:t>
            </a:r>
            <a:r>
              <a:rPr lang="es-ES" sz="2000" dirty="0" smtClean="0">
                <a:solidFill>
                  <a:schemeClr val="bg1">
                    <a:lumMod val="65000"/>
                  </a:schemeClr>
                </a:solidFill>
              </a:rPr>
              <a:t> Fi de </a:t>
            </a:r>
            <a:r>
              <a:rPr lang="es-ES" sz="2000" dirty="0" err="1" smtClean="0">
                <a:solidFill>
                  <a:schemeClr val="bg1">
                    <a:lumMod val="65000"/>
                  </a:schemeClr>
                </a:solidFill>
              </a:rPr>
              <a:t>Postgrau</a:t>
            </a:r>
            <a:endParaRPr lang="es-ES" sz="2000" dirty="0">
              <a:solidFill>
                <a:schemeClr val="bg1">
                  <a:lumMod val="65000"/>
                </a:schemeClr>
              </a:solidFill>
            </a:endParaRPr>
          </a:p>
        </p:txBody>
      </p:sp>
      <p:cxnSp>
        <p:nvCxnSpPr>
          <p:cNvPr id="6" name="5 Conector recto"/>
          <p:cNvCxnSpPr/>
          <p:nvPr/>
        </p:nvCxnSpPr>
        <p:spPr>
          <a:xfrm flipH="1">
            <a:off x="0" y="692696"/>
            <a:ext cx="9144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8 CuadroTexto"/>
          <p:cNvSpPr txBox="1"/>
          <p:nvPr/>
        </p:nvSpPr>
        <p:spPr>
          <a:xfrm>
            <a:off x="539552" y="1268760"/>
            <a:ext cx="66247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i="1" dirty="0" err="1" smtClean="0"/>
              <a:t>Proposta</a:t>
            </a:r>
            <a:r>
              <a:rPr lang="es-ES" sz="2800" b="1" i="1" dirty="0" smtClean="0"/>
              <a:t> de </a:t>
            </a:r>
            <a:r>
              <a:rPr lang="es-ES" sz="2800" b="1" i="1" dirty="0" err="1" smtClean="0"/>
              <a:t>solució</a:t>
            </a:r>
            <a:r>
              <a:rPr lang="es-ES" sz="2800" b="1" i="1" dirty="0" smtClean="0"/>
              <a:t>:</a:t>
            </a:r>
            <a:endParaRPr lang="es-ES" sz="2800" b="1" i="1" dirty="0"/>
          </a:p>
        </p:txBody>
      </p:sp>
      <p:sp>
        <p:nvSpPr>
          <p:cNvPr id="8" name="7 Rectángulo"/>
          <p:cNvSpPr/>
          <p:nvPr/>
        </p:nvSpPr>
        <p:spPr>
          <a:xfrm>
            <a:off x="3419872" y="2708920"/>
            <a:ext cx="2448272" cy="1440160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9 CuadroTexto"/>
          <p:cNvSpPr txBox="1"/>
          <p:nvPr/>
        </p:nvSpPr>
        <p:spPr>
          <a:xfrm>
            <a:off x="3995936" y="3212976"/>
            <a:ext cx="12343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Sala Blanca</a:t>
            </a:r>
            <a:endParaRPr lang="es-ES" dirty="0"/>
          </a:p>
        </p:txBody>
      </p:sp>
      <p:sp>
        <p:nvSpPr>
          <p:cNvPr id="11" name="10 Rectángulo"/>
          <p:cNvSpPr/>
          <p:nvPr/>
        </p:nvSpPr>
        <p:spPr>
          <a:xfrm>
            <a:off x="3419872" y="4869160"/>
            <a:ext cx="2448272" cy="792088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11 CuadroTexto"/>
          <p:cNvSpPr txBox="1"/>
          <p:nvPr/>
        </p:nvSpPr>
        <p:spPr>
          <a:xfrm>
            <a:off x="3635896" y="5085184"/>
            <a:ext cx="20483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err="1" smtClean="0"/>
              <a:t>Alimentació</a:t>
            </a:r>
            <a:r>
              <a:rPr lang="es-ES" dirty="0" smtClean="0"/>
              <a:t> Natural</a:t>
            </a:r>
            <a:endParaRPr lang="es-ES" dirty="0"/>
          </a:p>
        </p:txBody>
      </p:sp>
      <p:cxnSp>
        <p:nvCxnSpPr>
          <p:cNvPr id="14" name="13 Conector recto de flecha"/>
          <p:cNvCxnSpPr>
            <a:stCxn id="11" idx="0"/>
            <a:endCxn id="8" idx="2"/>
          </p:cNvCxnSpPr>
          <p:nvPr/>
        </p:nvCxnSpPr>
        <p:spPr>
          <a:xfrm flipV="1">
            <a:off x="4644008" y="4149080"/>
            <a:ext cx="0" cy="720080"/>
          </a:xfrm>
          <a:prstGeom prst="straightConnector1">
            <a:avLst/>
          </a:prstGeom>
          <a:ln w="571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16 Rectángulo"/>
          <p:cNvSpPr/>
          <p:nvPr/>
        </p:nvSpPr>
        <p:spPr>
          <a:xfrm>
            <a:off x="179512" y="2996952"/>
            <a:ext cx="2448272" cy="864096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" name="17 CuadroTexto"/>
          <p:cNvSpPr txBox="1"/>
          <p:nvPr/>
        </p:nvSpPr>
        <p:spPr>
          <a:xfrm>
            <a:off x="395536" y="3068960"/>
            <a:ext cx="201850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err="1" smtClean="0"/>
              <a:t>Sistemes</a:t>
            </a:r>
            <a:r>
              <a:rPr lang="es-ES" dirty="0" smtClean="0"/>
              <a:t> de control</a:t>
            </a:r>
          </a:p>
          <a:p>
            <a:r>
              <a:rPr lang="es-ES" dirty="0" smtClean="0"/>
              <a:t>i </a:t>
            </a:r>
            <a:r>
              <a:rPr lang="es-ES" dirty="0" err="1" smtClean="0"/>
              <a:t>manteniment</a:t>
            </a:r>
            <a:endParaRPr lang="es-ES" dirty="0"/>
          </a:p>
        </p:txBody>
      </p:sp>
      <p:cxnSp>
        <p:nvCxnSpPr>
          <p:cNvPr id="19" name="18 Conector recto de flecha"/>
          <p:cNvCxnSpPr>
            <a:stCxn id="17" idx="3"/>
            <a:endCxn id="8" idx="1"/>
          </p:cNvCxnSpPr>
          <p:nvPr/>
        </p:nvCxnSpPr>
        <p:spPr>
          <a:xfrm>
            <a:off x="2627784" y="3429000"/>
            <a:ext cx="792088" cy="0"/>
          </a:xfrm>
          <a:prstGeom prst="straightConnector1">
            <a:avLst/>
          </a:prstGeom>
          <a:ln w="571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27 Rectángulo"/>
          <p:cNvSpPr/>
          <p:nvPr/>
        </p:nvSpPr>
        <p:spPr>
          <a:xfrm>
            <a:off x="6444208" y="3068960"/>
            <a:ext cx="2448272" cy="720080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9" name="28 CuadroTexto"/>
          <p:cNvSpPr txBox="1"/>
          <p:nvPr/>
        </p:nvSpPr>
        <p:spPr>
          <a:xfrm>
            <a:off x="6876256" y="3212976"/>
            <a:ext cx="17093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err="1" smtClean="0"/>
              <a:t>Productes</a:t>
            </a:r>
            <a:r>
              <a:rPr lang="es-ES" dirty="0" smtClean="0"/>
              <a:t> </a:t>
            </a:r>
            <a:r>
              <a:rPr lang="es-ES" dirty="0" err="1" smtClean="0"/>
              <a:t>Finals</a:t>
            </a:r>
            <a:endParaRPr lang="es-ES" dirty="0"/>
          </a:p>
        </p:txBody>
      </p:sp>
      <p:cxnSp>
        <p:nvCxnSpPr>
          <p:cNvPr id="30" name="29 Conector recto de flecha"/>
          <p:cNvCxnSpPr>
            <a:stCxn id="8" idx="3"/>
            <a:endCxn id="28" idx="1"/>
          </p:cNvCxnSpPr>
          <p:nvPr/>
        </p:nvCxnSpPr>
        <p:spPr>
          <a:xfrm>
            <a:off x="5868144" y="3429000"/>
            <a:ext cx="576064" cy="0"/>
          </a:xfrm>
          <a:prstGeom prst="straightConnector1">
            <a:avLst/>
          </a:prstGeom>
          <a:ln w="571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36 Forma"/>
          <p:cNvCxnSpPr>
            <a:stCxn id="17" idx="2"/>
            <a:endCxn id="11" idx="1"/>
          </p:cNvCxnSpPr>
          <p:nvPr/>
        </p:nvCxnSpPr>
        <p:spPr>
          <a:xfrm rot="16200000" flipH="1">
            <a:off x="1709682" y="3555014"/>
            <a:ext cx="1404156" cy="2016224"/>
          </a:xfrm>
          <a:prstGeom prst="bentConnector2">
            <a:avLst/>
          </a:prstGeom>
          <a:ln w="571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38 Forma"/>
          <p:cNvCxnSpPr>
            <a:stCxn id="11" idx="3"/>
            <a:endCxn id="28" idx="2"/>
          </p:cNvCxnSpPr>
          <p:nvPr/>
        </p:nvCxnSpPr>
        <p:spPr>
          <a:xfrm flipV="1">
            <a:off x="5868144" y="3789040"/>
            <a:ext cx="1800200" cy="1476164"/>
          </a:xfrm>
          <a:prstGeom prst="bentConnector2">
            <a:avLst/>
          </a:prstGeom>
          <a:ln w="571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arquitecturaysostenibilidad.com/wp/wp-content/uploads/2016/08/upcschool-large-1024x197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3059832" cy="588659"/>
          </a:xfrm>
          <a:prstGeom prst="rect">
            <a:avLst/>
          </a:prstGeom>
          <a:noFill/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283968" y="116632"/>
            <a:ext cx="4042792" cy="418058"/>
          </a:xfrm>
        </p:spPr>
        <p:txBody>
          <a:bodyPr>
            <a:normAutofit/>
          </a:bodyPr>
          <a:lstStyle/>
          <a:p>
            <a:r>
              <a:rPr lang="es-ES" sz="2000" dirty="0" err="1" smtClean="0">
                <a:solidFill>
                  <a:schemeClr val="bg1">
                    <a:lumMod val="65000"/>
                  </a:schemeClr>
                </a:solidFill>
              </a:rPr>
              <a:t>Proposta</a:t>
            </a:r>
            <a:r>
              <a:rPr lang="es-ES" sz="2000" dirty="0" smtClean="0">
                <a:solidFill>
                  <a:schemeClr val="bg1">
                    <a:lumMod val="65000"/>
                  </a:schemeClr>
                </a:solidFill>
              </a:rPr>
              <a:t> de </a:t>
            </a:r>
            <a:r>
              <a:rPr lang="es-ES" sz="2000" dirty="0" err="1" smtClean="0">
                <a:solidFill>
                  <a:schemeClr val="bg1">
                    <a:lumMod val="65000"/>
                  </a:schemeClr>
                </a:solidFill>
              </a:rPr>
              <a:t>Projecte</a:t>
            </a:r>
            <a:r>
              <a:rPr lang="es-ES" sz="2000" dirty="0" smtClean="0">
                <a:solidFill>
                  <a:schemeClr val="bg1">
                    <a:lumMod val="65000"/>
                  </a:schemeClr>
                </a:solidFill>
              </a:rPr>
              <a:t> Fi de </a:t>
            </a:r>
            <a:r>
              <a:rPr lang="es-ES" sz="2000" dirty="0" err="1" smtClean="0">
                <a:solidFill>
                  <a:schemeClr val="bg1">
                    <a:lumMod val="65000"/>
                  </a:schemeClr>
                </a:solidFill>
              </a:rPr>
              <a:t>Postgrau</a:t>
            </a:r>
            <a:endParaRPr lang="es-ES" sz="20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988840"/>
            <a:ext cx="8229600" cy="4209331"/>
          </a:xfrm>
        </p:spPr>
        <p:txBody>
          <a:bodyPr>
            <a:normAutofit lnSpcReduction="10000"/>
          </a:bodyPr>
          <a:lstStyle/>
          <a:p>
            <a:r>
              <a:rPr lang="es-ES" dirty="0" err="1" smtClean="0"/>
              <a:t>Amb</a:t>
            </a:r>
            <a:r>
              <a:rPr lang="es-ES" dirty="0" smtClean="0"/>
              <a:t> </a:t>
            </a:r>
            <a:r>
              <a:rPr lang="es-ES" dirty="0" err="1" smtClean="0"/>
              <a:t>aquest</a:t>
            </a:r>
            <a:r>
              <a:rPr lang="es-ES" dirty="0" smtClean="0"/>
              <a:t> sistema es </a:t>
            </a:r>
            <a:r>
              <a:rPr lang="es-ES" dirty="0" err="1" smtClean="0"/>
              <a:t>pot</a:t>
            </a:r>
            <a:r>
              <a:rPr lang="es-ES" dirty="0" smtClean="0"/>
              <a:t> </a:t>
            </a:r>
            <a:r>
              <a:rPr lang="es-ES" dirty="0" err="1" smtClean="0"/>
              <a:t>aconseguir</a:t>
            </a:r>
            <a:r>
              <a:rPr lang="es-ES" dirty="0" smtClean="0"/>
              <a:t> “</a:t>
            </a:r>
            <a:r>
              <a:rPr lang="es-ES" dirty="0" err="1" smtClean="0"/>
              <a:t>mel</a:t>
            </a:r>
            <a:r>
              <a:rPr lang="es-ES" dirty="0" smtClean="0"/>
              <a:t> a la carta”. </a:t>
            </a:r>
            <a:r>
              <a:rPr lang="es-ES" dirty="0" err="1" smtClean="0"/>
              <a:t>Altres</a:t>
            </a:r>
            <a:r>
              <a:rPr lang="es-ES" dirty="0" smtClean="0"/>
              <a:t> </a:t>
            </a:r>
            <a:r>
              <a:rPr lang="es-ES" dirty="0" err="1" smtClean="0"/>
              <a:t>productes</a:t>
            </a:r>
            <a:r>
              <a:rPr lang="es-ES" dirty="0" smtClean="0"/>
              <a:t> </a:t>
            </a:r>
            <a:r>
              <a:rPr lang="es-ES" dirty="0" err="1" smtClean="0"/>
              <a:t>com</a:t>
            </a:r>
            <a:r>
              <a:rPr lang="es-ES" dirty="0" smtClean="0"/>
              <a:t>: cera, </a:t>
            </a:r>
            <a:r>
              <a:rPr lang="es-ES" dirty="0" err="1" smtClean="0"/>
              <a:t>pol·len</a:t>
            </a:r>
            <a:r>
              <a:rPr lang="es-ES" dirty="0" smtClean="0"/>
              <a:t>, </a:t>
            </a:r>
            <a:r>
              <a:rPr lang="es-ES" dirty="0" err="1" smtClean="0"/>
              <a:t>pròpolis</a:t>
            </a:r>
            <a:r>
              <a:rPr lang="es-ES" dirty="0" smtClean="0"/>
              <a:t> (poder </a:t>
            </a:r>
            <a:r>
              <a:rPr lang="es-ES" dirty="0" err="1" smtClean="0"/>
              <a:t>antisèptic</a:t>
            </a:r>
            <a:r>
              <a:rPr lang="es-ES" dirty="0" smtClean="0"/>
              <a:t>), </a:t>
            </a:r>
            <a:r>
              <a:rPr lang="es-ES" dirty="0" err="1" smtClean="0"/>
              <a:t>gelea</a:t>
            </a:r>
            <a:r>
              <a:rPr lang="es-ES" dirty="0" smtClean="0"/>
              <a:t> </a:t>
            </a:r>
            <a:r>
              <a:rPr lang="es-ES" dirty="0" err="1" smtClean="0"/>
              <a:t>reial</a:t>
            </a:r>
            <a:r>
              <a:rPr lang="es-ES" dirty="0" smtClean="0"/>
              <a:t>.</a:t>
            </a:r>
          </a:p>
          <a:p>
            <a:r>
              <a:rPr lang="es-ES" dirty="0" err="1" smtClean="0"/>
              <a:t>Cria</a:t>
            </a:r>
            <a:r>
              <a:rPr lang="es-ES" dirty="0" smtClean="0"/>
              <a:t> </a:t>
            </a:r>
            <a:r>
              <a:rPr lang="es-ES" dirty="0" err="1" smtClean="0"/>
              <a:t>d’eixams</a:t>
            </a:r>
            <a:r>
              <a:rPr lang="es-ES" dirty="0"/>
              <a:t> </a:t>
            </a:r>
            <a:r>
              <a:rPr lang="es-ES" dirty="0" smtClean="0"/>
              <a:t>i </a:t>
            </a:r>
            <a:r>
              <a:rPr lang="es-ES" dirty="0" err="1" smtClean="0"/>
              <a:t>abelles</a:t>
            </a:r>
            <a:r>
              <a:rPr lang="es-ES" dirty="0" smtClean="0"/>
              <a:t> reina per una posterior </a:t>
            </a:r>
            <a:r>
              <a:rPr lang="es-ES" dirty="0" err="1" smtClean="0"/>
              <a:t>reintroducció</a:t>
            </a:r>
            <a:r>
              <a:rPr lang="es-ES" dirty="0" smtClean="0"/>
              <a:t> a </a:t>
            </a:r>
            <a:r>
              <a:rPr lang="es-ES" dirty="0" err="1" smtClean="0"/>
              <a:t>àrees</a:t>
            </a:r>
            <a:r>
              <a:rPr lang="es-ES" dirty="0" smtClean="0"/>
              <a:t> </a:t>
            </a:r>
            <a:r>
              <a:rPr lang="es-ES" dirty="0" err="1" smtClean="0"/>
              <a:t>greument</a:t>
            </a:r>
            <a:r>
              <a:rPr lang="es-ES" dirty="0" smtClean="0"/>
              <a:t> </a:t>
            </a:r>
            <a:r>
              <a:rPr lang="es-ES" dirty="0" err="1" smtClean="0"/>
              <a:t>afectades</a:t>
            </a:r>
            <a:r>
              <a:rPr lang="es-ES" dirty="0" smtClean="0"/>
              <a:t>.</a:t>
            </a:r>
          </a:p>
          <a:p>
            <a:r>
              <a:rPr lang="es-ES" dirty="0" err="1" smtClean="0"/>
              <a:t>Verí</a:t>
            </a:r>
            <a:r>
              <a:rPr lang="es-ES" dirty="0" smtClean="0"/>
              <a:t> </a:t>
            </a:r>
            <a:r>
              <a:rPr lang="es-ES" dirty="0" err="1" smtClean="0"/>
              <a:t>d’abella</a:t>
            </a:r>
            <a:r>
              <a:rPr lang="es-ES" dirty="0" smtClean="0"/>
              <a:t> (</a:t>
            </a:r>
            <a:r>
              <a:rPr lang="es-ES" dirty="0" err="1" smtClean="0"/>
              <a:t>potent</a:t>
            </a:r>
            <a:r>
              <a:rPr lang="es-ES" dirty="0" smtClean="0"/>
              <a:t> </a:t>
            </a:r>
            <a:r>
              <a:rPr lang="es-ES" dirty="0" err="1" smtClean="0"/>
              <a:t>antibiòtic</a:t>
            </a:r>
            <a:r>
              <a:rPr lang="es-ES" dirty="0" smtClean="0"/>
              <a:t>).</a:t>
            </a:r>
          </a:p>
          <a:p>
            <a:r>
              <a:rPr lang="es-ES" dirty="0" err="1" smtClean="0"/>
              <a:t>Com</a:t>
            </a:r>
            <a:r>
              <a:rPr lang="es-ES" dirty="0" smtClean="0"/>
              <a:t> a </a:t>
            </a:r>
            <a:r>
              <a:rPr lang="es-ES" dirty="0" err="1" smtClean="0"/>
              <a:t>subproducte</a:t>
            </a:r>
            <a:r>
              <a:rPr lang="es-ES" dirty="0" smtClean="0"/>
              <a:t>, </a:t>
            </a:r>
            <a:r>
              <a:rPr lang="es-ES" dirty="0" err="1" smtClean="0"/>
              <a:t>l’alimentació</a:t>
            </a:r>
            <a:r>
              <a:rPr lang="es-ES" dirty="0" smtClean="0"/>
              <a:t> que </a:t>
            </a:r>
            <a:r>
              <a:rPr lang="es-ES" dirty="0" err="1" smtClean="0"/>
              <a:t>només</a:t>
            </a:r>
            <a:r>
              <a:rPr lang="es-ES" dirty="0" smtClean="0"/>
              <a:t> es fa servir un </a:t>
            </a:r>
            <a:r>
              <a:rPr lang="es-ES" dirty="0" err="1" smtClean="0"/>
              <a:t>cop</a:t>
            </a:r>
            <a:r>
              <a:rPr lang="es-ES" dirty="0" smtClean="0"/>
              <a:t>.</a:t>
            </a:r>
          </a:p>
          <a:p>
            <a:endParaRPr lang="es-ES" dirty="0" smtClean="0"/>
          </a:p>
          <a:p>
            <a:endParaRPr lang="es-ES" dirty="0"/>
          </a:p>
        </p:txBody>
      </p:sp>
      <p:cxnSp>
        <p:nvCxnSpPr>
          <p:cNvPr id="6" name="5 Conector recto"/>
          <p:cNvCxnSpPr/>
          <p:nvPr/>
        </p:nvCxnSpPr>
        <p:spPr>
          <a:xfrm flipH="1">
            <a:off x="0" y="692696"/>
            <a:ext cx="9144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8 CuadroTexto"/>
          <p:cNvSpPr txBox="1"/>
          <p:nvPr/>
        </p:nvSpPr>
        <p:spPr>
          <a:xfrm>
            <a:off x="539552" y="1268760"/>
            <a:ext cx="66247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i="1" dirty="0" err="1" smtClean="0"/>
              <a:t>Productes</a:t>
            </a:r>
            <a:r>
              <a:rPr lang="es-ES" sz="2800" b="1" i="1" dirty="0" smtClean="0"/>
              <a:t> </a:t>
            </a:r>
            <a:r>
              <a:rPr lang="es-ES" sz="2800" b="1" i="1" dirty="0" err="1" smtClean="0"/>
              <a:t>finals</a:t>
            </a:r>
            <a:r>
              <a:rPr lang="es-ES" sz="2800" b="1" i="1" dirty="0" smtClean="0"/>
              <a:t>:</a:t>
            </a:r>
            <a:endParaRPr lang="es-ES" sz="2800" b="1" i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arquitecturaysostenibilidad.com/wp/wp-content/uploads/2016/08/upcschool-large-1024x197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3059832" cy="588659"/>
          </a:xfrm>
          <a:prstGeom prst="rect">
            <a:avLst/>
          </a:prstGeom>
          <a:noFill/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283968" y="116632"/>
            <a:ext cx="4042792" cy="418058"/>
          </a:xfrm>
        </p:spPr>
        <p:txBody>
          <a:bodyPr>
            <a:normAutofit/>
          </a:bodyPr>
          <a:lstStyle/>
          <a:p>
            <a:r>
              <a:rPr lang="es-ES" sz="2000" dirty="0" err="1" smtClean="0">
                <a:solidFill>
                  <a:schemeClr val="bg1">
                    <a:lumMod val="65000"/>
                  </a:schemeClr>
                </a:solidFill>
              </a:rPr>
              <a:t>Proposta</a:t>
            </a:r>
            <a:r>
              <a:rPr lang="es-ES" sz="2000" dirty="0" smtClean="0">
                <a:solidFill>
                  <a:schemeClr val="bg1">
                    <a:lumMod val="65000"/>
                  </a:schemeClr>
                </a:solidFill>
              </a:rPr>
              <a:t> de </a:t>
            </a:r>
            <a:r>
              <a:rPr lang="es-ES" sz="2000" dirty="0" err="1" smtClean="0">
                <a:solidFill>
                  <a:schemeClr val="bg1">
                    <a:lumMod val="65000"/>
                  </a:schemeClr>
                </a:solidFill>
              </a:rPr>
              <a:t>Projecte</a:t>
            </a:r>
            <a:r>
              <a:rPr lang="es-ES" sz="2000" dirty="0" smtClean="0">
                <a:solidFill>
                  <a:schemeClr val="bg1">
                    <a:lumMod val="65000"/>
                  </a:schemeClr>
                </a:solidFill>
              </a:rPr>
              <a:t> Fi de </a:t>
            </a:r>
            <a:r>
              <a:rPr lang="es-ES" sz="2000" dirty="0" err="1" smtClean="0">
                <a:solidFill>
                  <a:schemeClr val="bg1">
                    <a:lumMod val="65000"/>
                  </a:schemeClr>
                </a:solidFill>
              </a:rPr>
              <a:t>Postgrau</a:t>
            </a:r>
            <a:endParaRPr lang="es-ES" sz="20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39552" y="2708920"/>
            <a:ext cx="8229600" cy="2808312"/>
          </a:xfrm>
        </p:spPr>
        <p:txBody>
          <a:bodyPr>
            <a:normAutofit/>
          </a:bodyPr>
          <a:lstStyle/>
          <a:p>
            <a:r>
              <a:rPr lang="es-ES" dirty="0" err="1" smtClean="0"/>
              <a:t>Hospitals</a:t>
            </a:r>
            <a:r>
              <a:rPr lang="es-ES" dirty="0" smtClean="0"/>
              <a:t> i centres </a:t>
            </a:r>
            <a:r>
              <a:rPr lang="es-ES" dirty="0" err="1" smtClean="0"/>
              <a:t>d’atenció</a:t>
            </a:r>
            <a:r>
              <a:rPr lang="es-ES" dirty="0" smtClean="0"/>
              <a:t> a la </a:t>
            </a:r>
            <a:r>
              <a:rPr lang="es-ES" dirty="0" err="1" smtClean="0"/>
              <a:t>salut</a:t>
            </a:r>
            <a:r>
              <a:rPr lang="es-ES" dirty="0" smtClean="0"/>
              <a:t>.</a:t>
            </a:r>
          </a:p>
          <a:p>
            <a:r>
              <a:rPr lang="es-ES" dirty="0" err="1" smtClean="0"/>
              <a:t>Administracions</a:t>
            </a:r>
            <a:r>
              <a:rPr lang="es-ES" dirty="0" smtClean="0"/>
              <a:t> </a:t>
            </a:r>
            <a:r>
              <a:rPr lang="es-ES" dirty="0" err="1" smtClean="0"/>
              <a:t>territorials</a:t>
            </a:r>
            <a:r>
              <a:rPr lang="es-ES" dirty="0"/>
              <a:t> </a:t>
            </a:r>
            <a:r>
              <a:rPr lang="es-ES" dirty="0" smtClean="0"/>
              <a:t>, </a:t>
            </a:r>
            <a:r>
              <a:rPr lang="es-ES" dirty="0" err="1" smtClean="0"/>
              <a:t>governs</a:t>
            </a:r>
            <a:r>
              <a:rPr lang="es-ES" dirty="0"/>
              <a:t>.</a:t>
            </a:r>
            <a:endParaRPr lang="es-ES" dirty="0" smtClean="0"/>
          </a:p>
          <a:p>
            <a:r>
              <a:rPr lang="es-ES" dirty="0" err="1" smtClean="0"/>
              <a:t>Indústria</a:t>
            </a:r>
            <a:r>
              <a:rPr lang="es-ES" dirty="0" smtClean="0"/>
              <a:t> </a:t>
            </a:r>
            <a:r>
              <a:rPr lang="es-ES" dirty="0" err="1" smtClean="0"/>
              <a:t>farmacèutica</a:t>
            </a:r>
            <a:r>
              <a:rPr lang="es-ES" dirty="0" smtClean="0"/>
              <a:t>.</a:t>
            </a:r>
          </a:p>
          <a:p>
            <a:r>
              <a:rPr lang="es-ES" dirty="0" err="1" smtClean="0"/>
              <a:t>Apicultors</a:t>
            </a:r>
            <a:r>
              <a:rPr lang="es-ES" dirty="0" smtClean="0"/>
              <a:t>.</a:t>
            </a:r>
          </a:p>
          <a:p>
            <a:endParaRPr lang="es-ES" dirty="0" smtClean="0"/>
          </a:p>
          <a:p>
            <a:endParaRPr lang="es-ES" dirty="0" smtClean="0"/>
          </a:p>
          <a:p>
            <a:endParaRPr lang="es-ES" dirty="0"/>
          </a:p>
        </p:txBody>
      </p:sp>
      <p:cxnSp>
        <p:nvCxnSpPr>
          <p:cNvPr id="6" name="5 Conector recto"/>
          <p:cNvCxnSpPr/>
          <p:nvPr/>
        </p:nvCxnSpPr>
        <p:spPr>
          <a:xfrm flipH="1">
            <a:off x="0" y="692696"/>
            <a:ext cx="9144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8 CuadroTexto"/>
          <p:cNvSpPr txBox="1"/>
          <p:nvPr/>
        </p:nvSpPr>
        <p:spPr>
          <a:xfrm>
            <a:off x="539552" y="1268760"/>
            <a:ext cx="66247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i="1" dirty="0" err="1" smtClean="0"/>
              <a:t>Clients</a:t>
            </a:r>
            <a:r>
              <a:rPr lang="es-ES" sz="2800" b="1" i="1" dirty="0" smtClean="0"/>
              <a:t> </a:t>
            </a:r>
            <a:r>
              <a:rPr lang="es-ES" sz="2800" b="1" i="1" dirty="0" err="1" smtClean="0"/>
              <a:t>potencials</a:t>
            </a:r>
            <a:r>
              <a:rPr lang="es-ES" sz="2800" b="1" i="1" dirty="0"/>
              <a:t>: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arquitecturaysostenibilidad.com/wp/wp-content/uploads/2016/08/upcschool-large-1024x197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3059832" cy="588659"/>
          </a:xfrm>
          <a:prstGeom prst="rect">
            <a:avLst/>
          </a:prstGeom>
          <a:noFill/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283968" y="116632"/>
            <a:ext cx="4042792" cy="418058"/>
          </a:xfrm>
        </p:spPr>
        <p:txBody>
          <a:bodyPr>
            <a:normAutofit/>
          </a:bodyPr>
          <a:lstStyle/>
          <a:p>
            <a:r>
              <a:rPr lang="es-ES" sz="2000" dirty="0" err="1" smtClean="0">
                <a:solidFill>
                  <a:schemeClr val="bg1">
                    <a:lumMod val="65000"/>
                  </a:schemeClr>
                </a:solidFill>
              </a:rPr>
              <a:t>Proposta</a:t>
            </a:r>
            <a:r>
              <a:rPr lang="es-ES" sz="2000" dirty="0" smtClean="0">
                <a:solidFill>
                  <a:schemeClr val="bg1">
                    <a:lumMod val="65000"/>
                  </a:schemeClr>
                </a:solidFill>
              </a:rPr>
              <a:t> de </a:t>
            </a:r>
            <a:r>
              <a:rPr lang="es-ES" sz="2000" dirty="0" err="1" smtClean="0">
                <a:solidFill>
                  <a:schemeClr val="bg1">
                    <a:lumMod val="65000"/>
                  </a:schemeClr>
                </a:solidFill>
              </a:rPr>
              <a:t>Projecte</a:t>
            </a:r>
            <a:r>
              <a:rPr lang="es-ES" sz="2000" dirty="0" smtClean="0">
                <a:solidFill>
                  <a:schemeClr val="bg1">
                    <a:lumMod val="65000"/>
                  </a:schemeClr>
                </a:solidFill>
              </a:rPr>
              <a:t> Fi de </a:t>
            </a:r>
            <a:r>
              <a:rPr lang="es-ES" sz="2000" dirty="0" err="1" smtClean="0">
                <a:solidFill>
                  <a:schemeClr val="bg1">
                    <a:lumMod val="65000"/>
                  </a:schemeClr>
                </a:solidFill>
              </a:rPr>
              <a:t>Postgrau</a:t>
            </a:r>
            <a:endParaRPr lang="es-ES" sz="20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475656" y="3140968"/>
            <a:ext cx="6192688" cy="79208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s-ES" sz="4000" dirty="0" err="1" smtClean="0"/>
              <a:t>Gràcies</a:t>
            </a:r>
            <a:r>
              <a:rPr lang="es-ES" sz="4000" dirty="0" smtClean="0"/>
              <a:t> per la </a:t>
            </a:r>
            <a:r>
              <a:rPr lang="es-ES" sz="4000" dirty="0" err="1" smtClean="0"/>
              <a:t>vostra</a:t>
            </a:r>
            <a:r>
              <a:rPr lang="es-ES" sz="4000" dirty="0" smtClean="0"/>
              <a:t> </a:t>
            </a:r>
            <a:r>
              <a:rPr lang="es-ES" sz="4000" dirty="0" err="1" smtClean="0"/>
              <a:t>atenció</a:t>
            </a:r>
            <a:r>
              <a:rPr lang="es-ES" sz="4000" dirty="0" smtClean="0"/>
              <a:t>!</a:t>
            </a:r>
            <a:endParaRPr lang="es-ES" sz="4000" dirty="0"/>
          </a:p>
        </p:txBody>
      </p:sp>
      <p:cxnSp>
        <p:nvCxnSpPr>
          <p:cNvPr id="6" name="5 Conector recto"/>
          <p:cNvCxnSpPr/>
          <p:nvPr/>
        </p:nvCxnSpPr>
        <p:spPr>
          <a:xfrm flipH="1">
            <a:off x="0" y="692696"/>
            <a:ext cx="9144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247</Words>
  <Application>Microsoft Office PowerPoint</Application>
  <PresentationFormat>Presentación en pantalla (4:3)</PresentationFormat>
  <Paragraphs>35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Tema de Office</vt:lpstr>
      <vt:lpstr>Proposta Projecte Fi de Postgrau</vt:lpstr>
      <vt:lpstr>Proposta de Projecte Fi de Postgrau</vt:lpstr>
      <vt:lpstr>Proposta de Projecte Fi de Postgrau</vt:lpstr>
      <vt:lpstr>Proposta de Projecte Fi de Postgrau</vt:lpstr>
      <vt:lpstr>Proposta de Projecte Fi de Postgrau</vt:lpstr>
      <vt:lpstr>Proposta de Projecte Fi de Postgrau</vt:lpstr>
      <vt:lpstr>Proposta de Projecte Fi de Postgrau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Proposta Projecte Fi de Postgrau</dc:title>
  <dc:creator>victor</dc:creator>
  <cp:lastModifiedBy>victor</cp:lastModifiedBy>
  <cp:revision>7</cp:revision>
  <dcterms:created xsi:type="dcterms:W3CDTF">2018-03-09T05:15:33Z</dcterms:created>
  <dcterms:modified xsi:type="dcterms:W3CDTF">2018-03-09T06:00:05Z</dcterms:modified>
</cp:coreProperties>
</file>