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58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70ED-BD70-4CAC-8FB0-84F2AD02382F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7CA7-FA38-4F37-BFAF-04BDB30879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70ED-BD70-4CAC-8FB0-84F2AD02382F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7CA7-FA38-4F37-BFAF-04BDB30879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70ED-BD70-4CAC-8FB0-84F2AD02382F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7CA7-FA38-4F37-BFAF-04BDB30879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70ED-BD70-4CAC-8FB0-84F2AD02382F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7CA7-FA38-4F37-BFAF-04BDB30879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70ED-BD70-4CAC-8FB0-84F2AD02382F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7CA7-FA38-4F37-BFAF-04BDB30879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70ED-BD70-4CAC-8FB0-84F2AD02382F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7CA7-FA38-4F37-BFAF-04BDB30879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70ED-BD70-4CAC-8FB0-84F2AD02382F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7CA7-FA38-4F37-BFAF-04BDB30879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70ED-BD70-4CAC-8FB0-84F2AD02382F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7CA7-FA38-4F37-BFAF-04BDB30879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70ED-BD70-4CAC-8FB0-84F2AD02382F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7CA7-FA38-4F37-BFAF-04BDB30879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70ED-BD70-4CAC-8FB0-84F2AD02382F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7CA7-FA38-4F37-BFAF-04BDB30879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70ED-BD70-4CAC-8FB0-84F2AD02382F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7CA7-FA38-4F37-BFAF-04BDB30879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F70ED-BD70-4CAC-8FB0-84F2AD02382F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A7CA7-FA38-4F37-BFAF-04BDB308796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7772400" cy="1470025"/>
          </a:xfrm>
        </p:spPr>
        <p:txBody>
          <a:bodyPr/>
          <a:lstStyle/>
          <a:p>
            <a:r>
              <a:rPr lang="es-ES" dirty="0" err="1" smtClean="0"/>
              <a:t>Proposta</a:t>
            </a:r>
            <a:r>
              <a:rPr lang="es-ES" dirty="0" smtClean="0"/>
              <a:t> </a:t>
            </a:r>
            <a:r>
              <a:rPr lang="es-ES" dirty="0" err="1" smtClean="0"/>
              <a:t>Projecte</a:t>
            </a:r>
            <a:r>
              <a:rPr lang="es-ES" dirty="0" smtClean="0"/>
              <a:t> Fi de </a:t>
            </a:r>
            <a:r>
              <a:rPr lang="es-ES" dirty="0" err="1" smtClean="0"/>
              <a:t>Postgrau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864096"/>
          </a:xfrm>
        </p:spPr>
        <p:txBody>
          <a:bodyPr/>
          <a:lstStyle/>
          <a:p>
            <a:r>
              <a:rPr lang="es-ES" dirty="0" err="1" smtClean="0"/>
              <a:t>Cria</a:t>
            </a:r>
            <a:r>
              <a:rPr lang="es-ES" dirty="0" smtClean="0"/>
              <a:t> </a:t>
            </a:r>
            <a:r>
              <a:rPr lang="es-ES" dirty="0" err="1" smtClean="0"/>
              <a:t>d’abella</a:t>
            </a:r>
            <a:r>
              <a:rPr lang="es-ES" dirty="0" smtClean="0"/>
              <a:t> en sistema </a:t>
            </a:r>
            <a:r>
              <a:rPr lang="es-ES" dirty="0" err="1" smtClean="0"/>
              <a:t>controlat</a:t>
            </a:r>
            <a:endParaRPr lang="es-ES" dirty="0"/>
          </a:p>
        </p:txBody>
      </p:sp>
      <p:pic>
        <p:nvPicPr>
          <p:cNvPr id="1026" name="Picture 2" descr="http://arquitecturaysostenibilidad.com/wp/wp-content/uploads/2016/08/upcschool-large-1024x19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16632"/>
            <a:ext cx="4749552" cy="913732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7092280" y="623731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Víctor </a:t>
            </a:r>
            <a:r>
              <a:rPr lang="es-ES" dirty="0" err="1" smtClean="0"/>
              <a:t>Bertran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arquitecturaysostenibilidad.com/wp/wp-content/uploads/2016/08/upcschool-large-1024x19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059832" cy="588659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3968" y="116632"/>
            <a:ext cx="4042792" cy="418058"/>
          </a:xfrm>
        </p:spPr>
        <p:txBody>
          <a:bodyPr>
            <a:normAutofit/>
          </a:bodyPr>
          <a:lstStyle/>
          <a:p>
            <a:r>
              <a:rPr lang="es-ES" sz="2000" dirty="0" err="1" smtClean="0">
                <a:solidFill>
                  <a:schemeClr val="bg1">
                    <a:lumMod val="65000"/>
                  </a:schemeClr>
                </a:solidFill>
              </a:rPr>
              <a:t>Proposta</a:t>
            </a:r>
            <a:r>
              <a:rPr lang="es-ES" sz="2000" dirty="0" smtClean="0">
                <a:solidFill>
                  <a:schemeClr val="bg1">
                    <a:lumMod val="65000"/>
                  </a:schemeClr>
                </a:solidFill>
              </a:rPr>
              <a:t> de </a:t>
            </a:r>
            <a:r>
              <a:rPr lang="es-ES" sz="2000" dirty="0" err="1" smtClean="0">
                <a:solidFill>
                  <a:schemeClr val="bg1">
                    <a:lumMod val="65000"/>
                  </a:schemeClr>
                </a:solidFill>
              </a:rPr>
              <a:t>Projecte</a:t>
            </a:r>
            <a:r>
              <a:rPr lang="es-ES" sz="2000" dirty="0" smtClean="0">
                <a:solidFill>
                  <a:schemeClr val="bg1">
                    <a:lumMod val="65000"/>
                  </a:schemeClr>
                </a:solidFill>
              </a:rPr>
              <a:t> Fi de </a:t>
            </a:r>
            <a:r>
              <a:rPr lang="es-ES" sz="2000" dirty="0" err="1" smtClean="0">
                <a:solidFill>
                  <a:schemeClr val="bg1">
                    <a:lumMod val="65000"/>
                  </a:schemeClr>
                </a:solidFill>
              </a:rPr>
              <a:t>Postgrau</a:t>
            </a:r>
            <a:endParaRPr lang="es-ES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209331"/>
          </a:xfrm>
        </p:spPr>
        <p:txBody>
          <a:bodyPr/>
          <a:lstStyle/>
          <a:p>
            <a:r>
              <a:rPr lang="es-ES" dirty="0" smtClean="0"/>
              <a:t>A </a:t>
            </a:r>
            <a:r>
              <a:rPr lang="es-ES" dirty="0" err="1" smtClean="0"/>
              <a:t>nivell</a:t>
            </a:r>
            <a:r>
              <a:rPr lang="es-ES" dirty="0" smtClean="0"/>
              <a:t> mundial, </a:t>
            </a:r>
            <a:r>
              <a:rPr lang="es-ES" dirty="0" err="1" smtClean="0"/>
              <a:t>està</a:t>
            </a:r>
            <a:r>
              <a:rPr lang="es-ES" dirty="0" smtClean="0"/>
              <a:t> </a:t>
            </a:r>
            <a:r>
              <a:rPr lang="es-ES" dirty="0" err="1" smtClean="0"/>
              <a:t>desapareixent</a:t>
            </a:r>
            <a:r>
              <a:rPr lang="es-ES" dirty="0" smtClean="0"/>
              <a:t> </a:t>
            </a:r>
            <a:r>
              <a:rPr lang="es-ES" dirty="0" err="1" smtClean="0"/>
              <a:t>l’espècie</a:t>
            </a:r>
            <a:r>
              <a:rPr lang="es-ES" dirty="0" smtClean="0"/>
              <a:t>, i </a:t>
            </a:r>
            <a:r>
              <a:rPr lang="es-ES" dirty="0" err="1" smtClean="0"/>
              <a:t>amb</a:t>
            </a:r>
            <a:r>
              <a:rPr lang="es-ES" dirty="0" smtClean="0"/>
              <a:t> ella, una serie </a:t>
            </a:r>
            <a:r>
              <a:rPr lang="es-ES" dirty="0" err="1" smtClean="0"/>
              <a:t>d’altres</a:t>
            </a:r>
            <a:r>
              <a:rPr lang="es-ES" dirty="0" smtClean="0"/>
              <a:t> </a:t>
            </a:r>
            <a:r>
              <a:rPr lang="es-ES" dirty="0" err="1" smtClean="0"/>
              <a:t>espècies</a:t>
            </a:r>
            <a:r>
              <a:rPr lang="es-ES" dirty="0" smtClean="0"/>
              <a:t> es troven </a:t>
            </a:r>
            <a:r>
              <a:rPr lang="es-ES" dirty="0" err="1" smtClean="0"/>
              <a:t>greument</a:t>
            </a:r>
            <a:r>
              <a:rPr lang="es-ES" dirty="0" smtClean="0"/>
              <a:t> </a:t>
            </a:r>
            <a:r>
              <a:rPr lang="es-ES" dirty="0" err="1" smtClean="0"/>
              <a:t>afectades</a:t>
            </a:r>
            <a:r>
              <a:rPr lang="es-ES" dirty="0" smtClean="0"/>
              <a:t>.</a:t>
            </a:r>
          </a:p>
          <a:p>
            <a:r>
              <a:rPr lang="es-ES" dirty="0" smtClean="0"/>
              <a:t>Al </a:t>
            </a:r>
            <a:r>
              <a:rPr lang="es-ES" dirty="0" err="1" smtClean="0"/>
              <a:t>voltant</a:t>
            </a:r>
            <a:r>
              <a:rPr lang="es-ES" dirty="0" smtClean="0"/>
              <a:t> del 95% </a:t>
            </a:r>
            <a:r>
              <a:rPr lang="es-ES" dirty="0" err="1" smtClean="0"/>
              <a:t>dels</a:t>
            </a:r>
            <a:r>
              <a:rPr lang="es-ES" dirty="0" smtClean="0"/>
              <a:t> </a:t>
            </a:r>
            <a:r>
              <a:rPr lang="es-ES" dirty="0" err="1" smtClean="0"/>
              <a:t>polinitzadors</a:t>
            </a:r>
            <a:r>
              <a:rPr lang="es-ES" dirty="0" smtClean="0"/>
              <a:t> </a:t>
            </a:r>
            <a:r>
              <a:rPr lang="es-ES" dirty="0" err="1" smtClean="0"/>
              <a:t>naturals</a:t>
            </a:r>
            <a:r>
              <a:rPr lang="es-ES" dirty="0" smtClean="0"/>
              <a:t> </a:t>
            </a:r>
            <a:r>
              <a:rPr lang="es-ES" dirty="0" err="1" smtClean="0"/>
              <a:t>són</a:t>
            </a:r>
            <a:r>
              <a:rPr lang="es-ES" dirty="0" smtClean="0"/>
              <a:t> </a:t>
            </a:r>
            <a:r>
              <a:rPr lang="es-ES" dirty="0" err="1" smtClean="0"/>
              <a:t>abelles</a:t>
            </a:r>
            <a:r>
              <a:rPr lang="es-ES" dirty="0" smtClean="0"/>
              <a:t>.</a:t>
            </a:r>
          </a:p>
          <a:p>
            <a:r>
              <a:rPr lang="es-ES" dirty="0" smtClean="0"/>
              <a:t>Un </a:t>
            </a:r>
            <a:r>
              <a:rPr lang="es-ES" dirty="0" err="1" smtClean="0"/>
              <a:t>terç</a:t>
            </a:r>
            <a:r>
              <a:rPr lang="es-ES" dirty="0" smtClean="0"/>
              <a:t> de </a:t>
            </a:r>
            <a:r>
              <a:rPr lang="es-ES" dirty="0" err="1" smtClean="0"/>
              <a:t>l’aliment</a:t>
            </a:r>
            <a:r>
              <a:rPr lang="es-ES" dirty="0" smtClean="0"/>
              <a:t> mundial </a:t>
            </a:r>
            <a:r>
              <a:rPr lang="es-ES" dirty="0" err="1" smtClean="0"/>
              <a:t>depèn</a:t>
            </a:r>
            <a:r>
              <a:rPr lang="es-ES" dirty="0" smtClean="0"/>
              <a:t> de la </a:t>
            </a:r>
            <a:r>
              <a:rPr lang="es-ES" dirty="0" err="1" smtClean="0"/>
              <a:t>feina</a:t>
            </a:r>
            <a:r>
              <a:rPr lang="es-ES" dirty="0" smtClean="0"/>
              <a:t> </a:t>
            </a:r>
            <a:r>
              <a:rPr lang="es-ES" dirty="0" err="1" smtClean="0"/>
              <a:t>dels</a:t>
            </a:r>
            <a:r>
              <a:rPr lang="es-ES" dirty="0" smtClean="0"/>
              <a:t> </a:t>
            </a:r>
            <a:r>
              <a:rPr lang="es-ES" dirty="0" err="1" smtClean="0"/>
              <a:t>polinitzadors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endParaRPr lang="es-ES" dirty="0"/>
          </a:p>
        </p:txBody>
      </p:sp>
      <p:cxnSp>
        <p:nvCxnSpPr>
          <p:cNvPr id="6" name="5 Conector recto"/>
          <p:cNvCxnSpPr/>
          <p:nvPr/>
        </p:nvCxnSpPr>
        <p:spPr>
          <a:xfrm flipH="1">
            <a:off x="0" y="69269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539552" y="1268760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i="1" dirty="0" err="1" smtClean="0"/>
              <a:t>Problemàtica</a:t>
            </a:r>
            <a:r>
              <a:rPr lang="es-ES" sz="2800" b="1" i="1" dirty="0" smtClean="0"/>
              <a:t>:</a:t>
            </a:r>
            <a:endParaRPr lang="es-ES" sz="2800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arquitecturaysostenibilidad.com/wp/wp-content/uploads/2016/08/upcschool-large-1024x19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059832" cy="588659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3968" y="116632"/>
            <a:ext cx="4042792" cy="418058"/>
          </a:xfrm>
        </p:spPr>
        <p:txBody>
          <a:bodyPr>
            <a:normAutofit/>
          </a:bodyPr>
          <a:lstStyle/>
          <a:p>
            <a:r>
              <a:rPr lang="es-ES" sz="2000" dirty="0" err="1" smtClean="0">
                <a:solidFill>
                  <a:schemeClr val="bg1">
                    <a:lumMod val="65000"/>
                  </a:schemeClr>
                </a:solidFill>
              </a:rPr>
              <a:t>Proposta</a:t>
            </a:r>
            <a:r>
              <a:rPr lang="es-ES" sz="2000" dirty="0" smtClean="0">
                <a:solidFill>
                  <a:schemeClr val="bg1">
                    <a:lumMod val="65000"/>
                  </a:schemeClr>
                </a:solidFill>
              </a:rPr>
              <a:t> de </a:t>
            </a:r>
            <a:r>
              <a:rPr lang="es-ES" sz="2000" dirty="0" err="1" smtClean="0">
                <a:solidFill>
                  <a:schemeClr val="bg1">
                    <a:lumMod val="65000"/>
                  </a:schemeClr>
                </a:solidFill>
              </a:rPr>
              <a:t>Projecte</a:t>
            </a:r>
            <a:r>
              <a:rPr lang="es-ES" sz="2000" dirty="0" smtClean="0">
                <a:solidFill>
                  <a:schemeClr val="bg1">
                    <a:lumMod val="65000"/>
                  </a:schemeClr>
                </a:solidFill>
              </a:rPr>
              <a:t> Fi de </a:t>
            </a:r>
            <a:r>
              <a:rPr lang="es-ES" sz="2000" dirty="0" err="1" smtClean="0">
                <a:solidFill>
                  <a:schemeClr val="bg1">
                    <a:lumMod val="65000"/>
                  </a:schemeClr>
                </a:solidFill>
              </a:rPr>
              <a:t>Postgrau</a:t>
            </a:r>
            <a:endParaRPr lang="es-ES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209331"/>
          </a:xfrm>
        </p:spPr>
        <p:txBody>
          <a:bodyPr/>
          <a:lstStyle/>
          <a:p>
            <a:r>
              <a:rPr lang="es-ES" dirty="0" err="1" smtClean="0"/>
              <a:t>Aconseguir</a:t>
            </a:r>
            <a:r>
              <a:rPr lang="es-ES" dirty="0" smtClean="0"/>
              <a:t> un sistema </a:t>
            </a:r>
            <a:r>
              <a:rPr lang="es-ES" dirty="0" err="1" smtClean="0"/>
              <a:t>tipus</a:t>
            </a:r>
            <a:r>
              <a:rPr lang="es-ES" dirty="0" smtClean="0"/>
              <a:t> “sala blanca” per tal de </a:t>
            </a:r>
            <a:r>
              <a:rPr lang="es-ES" dirty="0" err="1" smtClean="0"/>
              <a:t>reproduïr</a:t>
            </a:r>
            <a:r>
              <a:rPr lang="es-ES" dirty="0" smtClean="0"/>
              <a:t> </a:t>
            </a:r>
            <a:r>
              <a:rPr lang="es-ES" dirty="0" err="1" smtClean="0"/>
              <a:t>l’hàbitat</a:t>
            </a:r>
            <a:r>
              <a:rPr lang="es-ES" dirty="0" smtClean="0"/>
              <a:t> natural de </a:t>
            </a:r>
            <a:r>
              <a:rPr lang="es-ES" dirty="0" err="1" smtClean="0"/>
              <a:t>l’espècie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Alimentació</a:t>
            </a:r>
            <a:r>
              <a:rPr lang="es-ES" dirty="0" smtClean="0"/>
              <a:t> natural, </a:t>
            </a:r>
            <a:r>
              <a:rPr lang="es-ES" dirty="0" err="1" smtClean="0"/>
              <a:t>sense</a:t>
            </a:r>
            <a:r>
              <a:rPr lang="es-ES" dirty="0" smtClean="0"/>
              <a:t> </a:t>
            </a:r>
            <a:r>
              <a:rPr lang="es-ES" dirty="0" err="1" smtClean="0"/>
              <a:t>fer</a:t>
            </a:r>
            <a:r>
              <a:rPr lang="es-ES" dirty="0" smtClean="0"/>
              <a:t> servir </a:t>
            </a:r>
            <a:r>
              <a:rPr lang="es-ES" dirty="0" err="1" smtClean="0"/>
              <a:t>pinsos</a:t>
            </a:r>
            <a:r>
              <a:rPr lang="es-ES" dirty="0" smtClean="0"/>
              <a:t> </a:t>
            </a:r>
            <a:r>
              <a:rPr lang="es-ES" dirty="0" err="1" smtClean="0"/>
              <a:t>industrials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Amb</a:t>
            </a:r>
            <a:r>
              <a:rPr lang="es-ES" dirty="0" smtClean="0"/>
              <a:t> la </a:t>
            </a:r>
            <a:r>
              <a:rPr lang="es-ES" dirty="0" err="1" smtClean="0"/>
              <a:t>reproducció</a:t>
            </a:r>
            <a:r>
              <a:rPr lang="es-ES" dirty="0" smtClean="0"/>
              <a:t> de </a:t>
            </a:r>
            <a:r>
              <a:rPr lang="es-ES" dirty="0" err="1" smtClean="0"/>
              <a:t>l’espècie</a:t>
            </a:r>
            <a:r>
              <a:rPr lang="es-ES" dirty="0" smtClean="0"/>
              <a:t>, es </a:t>
            </a:r>
            <a:r>
              <a:rPr lang="es-ES" dirty="0" err="1" smtClean="0"/>
              <a:t>pot</a:t>
            </a:r>
            <a:r>
              <a:rPr lang="es-ES" dirty="0" smtClean="0"/>
              <a:t> </a:t>
            </a:r>
            <a:r>
              <a:rPr lang="es-ES" dirty="0" err="1" smtClean="0"/>
              <a:t>reintroduïr</a:t>
            </a:r>
            <a:r>
              <a:rPr lang="es-ES" dirty="0" smtClean="0"/>
              <a:t> la </a:t>
            </a:r>
            <a:r>
              <a:rPr lang="es-ES" dirty="0" err="1" smtClean="0"/>
              <a:t>mateixa</a:t>
            </a:r>
            <a:r>
              <a:rPr lang="es-ES" dirty="0" smtClean="0"/>
              <a:t> en </a:t>
            </a:r>
            <a:r>
              <a:rPr lang="es-ES" dirty="0" err="1" smtClean="0"/>
              <a:t>llocs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està</a:t>
            </a:r>
            <a:r>
              <a:rPr lang="es-ES" dirty="0" smtClean="0"/>
              <a:t> </a:t>
            </a:r>
            <a:r>
              <a:rPr lang="es-ES" dirty="0" err="1" smtClean="0"/>
              <a:t>desapareixent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endParaRPr lang="es-ES" dirty="0"/>
          </a:p>
        </p:txBody>
      </p:sp>
      <p:cxnSp>
        <p:nvCxnSpPr>
          <p:cNvPr id="6" name="5 Conector recto"/>
          <p:cNvCxnSpPr/>
          <p:nvPr/>
        </p:nvCxnSpPr>
        <p:spPr>
          <a:xfrm flipH="1">
            <a:off x="0" y="69269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539552" y="1268760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i="1" dirty="0" err="1" smtClean="0"/>
              <a:t>Proposta</a:t>
            </a:r>
            <a:r>
              <a:rPr lang="es-ES" sz="2800" b="1" i="1" dirty="0" smtClean="0"/>
              <a:t> de </a:t>
            </a:r>
            <a:r>
              <a:rPr lang="es-ES" sz="2800" b="1" i="1" dirty="0" err="1" smtClean="0"/>
              <a:t>solució</a:t>
            </a:r>
            <a:r>
              <a:rPr lang="es-ES" sz="2800" b="1" i="1" dirty="0" smtClean="0"/>
              <a:t>:</a:t>
            </a:r>
            <a:endParaRPr lang="es-ES" sz="2800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arquitecturaysostenibilidad.com/wp/wp-content/uploads/2016/08/upcschool-large-1024x19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059832" cy="588659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3968" y="116632"/>
            <a:ext cx="4042792" cy="418058"/>
          </a:xfrm>
        </p:spPr>
        <p:txBody>
          <a:bodyPr>
            <a:normAutofit/>
          </a:bodyPr>
          <a:lstStyle/>
          <a:p>
            <a:r>
              <a:rPr lang="es-ES" sz="2000" dirty="0" err="1" smtClean="0">
                <a:solidFill>
                  <a:schemeClr val="bg1">
                    <a:lumMod val="65000"/>
                  </a:schemeClr>
                </a:solidFill>
              </a:rPr>
              <a:t>Proposta</a:t>
            </a:r>
            <a:r>
              <a:rPr lang="es-ES" sz="2000" dirty="0" smtClean="0">
                <a:solidFill>
                  <a:schemeClr val="bg1">
                    <a:lumMod val="65000"/>
                  </a:schemeClr>
                </a:solidFill>
              </a:rPr>
              <a:t> de </a:t>
            </a:r>
            <a:r>
              <a:rPr lang="es-ES" sz="2000" dirty="0" err="1" smtClean="0">
                <a:solidFill>
                  <a:schemeClr val="bg1">
                    <a:lumMod val="65000"/>
                  </a:schemeClr>
                </a:solidFill>
              </a:rPr>
              <a:t>Projecte</a:t>
            </a:r>
            <a:r>
              <a:rPr lang="es-ES" sz="2000" dirty="0" smtClean="0">
                <a:solidFill>
                  <a:schemeClr val="bg1">
                    <a:lumMod val="65000"/>
                  </a:schemeClr>
                </a:solidFill>
              </a:rPr>
              <a:t> Fi de </a:t>
            </a:r>
            <a:r>
              <a:rPr lang="es-ES" sz="2000" dirty="0" err="1" smtClean="0">
                <a:solidFill>
                  <a:schemeClr val="bg1">
                    <a:lumMod val="65000"/>
                  </a:schemeClr>
                </a:solidFill>
              </a:rPr>
              <a:t>Postgrau</a:t>
            </a:r>
            <a:endParaRPr lang="es-ES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 flipH="1">
            <a:off x="0" y="69269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539552" y="1268760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i="1" dirty="0" err="1" smtClean="0"/>
              <a:t>Proposta</a:t>
            </a:r>
            <a:r>
              <a:rPr lang="es-ES" sz="2800" b="1" i="1" dirty="0" smtClean="0"/>
              <a:t> de </a:t>
            </a:r>
            <a:r>
              <a:rPr lang="es-ES" sz="2800" b="1" i="1" dirty="0" err="1" smtClean="0"/>
              <a:t>solució</a:t>
            </a:r>
            <a:r>
              <a:rPr lang="es-ES" sz="2800" b="1" i="1" dirty="0" smtClean="0"/>
              <a:t>:</a:t>
            </a:r>
            <a:endParaRPr lang="es-ES" sz="2800" b="1" i="1" dirty="0"/>
          </a:p>
        </p:txBody>
      </p:sp>
      <p:sp>
        <p:nvSpPr>
          <p:cNvPr id="8" name="7 Rectángulo"/>
          <p:cNvSpPr/>
          <p:nvPr/>
        </p:nvSpPr>
        <p:spPr>
          <a:xfrm>
            <a:off x="3419872" y="2708920"/>
            <a:ext cx="2448272" cy="144016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3995936" y="3212976"/>
            <a:ext cx="1234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Sala Blanca</a:t>
            </a:r>
            <a:endParaRPr lang="es-ES" dirty="0"/>
          </a:p>
        </p:txBody>
      </p:sp>
      <p:sp>
        <p:nvSpPr>
          <p:cNvPr id="11" name="10 Rectángulo"/>
          <p:cNvSpPr/>
          <p:nvPr/>
        </p:nvSpPr>
        <p:spPr>
          <a:xfrm>
            <a:off x="3419872" y="4869160"/>
            <a:ext cx="2448272" cy="792088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>
            <a:off x="3635896" y="5085184"/>
            <a:ext cx="2048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Alimentació</a:t>
            </a:r>
            <a:r>
              <a:rPr lang="es-ES" dirty="0" smtClean="0"/>
              <a:t> Natural</a:t>
            </a:r>
            <a:endParaRPr lang="es-ES" dirty="0"/>
          </a:p>
        </p:txBody>
      </p:sp>
      <p:cxnSp>
        <p:nvCxnSpPr>
          <p:cNvPr id="14" name="13 Conector recto de flecha"/>
          <p:cNvCxnSpPr>
            <a:stCxn id="11" idx="0"/>
            <a:endCxn id="8" idx="2"/>
          </p:cNvCxnSpPr>
          <p:nvPr/>
        </p:nvCxnSpPr>
        <p:spPr>
          <a:xfrm flipV="1">
            <a:off x="4644008" y="4149080"/>
            <a:ext cx="0" cy="72008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179512" y="2996952"/>
            <a:ext cx="2448272" cy="86409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395536" y="3068960"/>
            <a:ext cx="2018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Sistemes</a:t>
            </a:r>
            <a:r>
              <a:rPr lang="es-ES" dirty="0" smtClean="0"/>
              <a:t> de control</a:t>
            </a:r>
          </a:p>
          <a:p>
            <a:r>
              <a:rPr lang="es-ES" dirty="0" smtClean="0"/>
              <a:t>i </a:t>
            </a:r>
            <a:r>
              <a:rPr lang="es-ES" dirty="0" err="1" smtClean="0"/>
              <a:t>manteniment</a:t>
            </a:r>
            <a:endParaRPr lang="es-ES" dirty="0"/>
          </a:p>
        </p:txBody>
      </p:sp>
      <p:cxnSp>
        <p:nvCxnSpPr>
          <p:cNvPr id="19" name="18 Conector recto de flecha"/>
          <p:cNvCxnSpPr>
            <a:stCxn id="17" idx="3"/>
            <a:endCxn id="8" idx="1"/>
          </p:cNvCxnSpPr>
          <p:nvPr/>
        </p:nvCxnSpPr>
        <p:spPr>
          <a:xfrm>
            <a:off x="2627784" y="3429000"/>
            <a:ext cx="792088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Rectángulo"/>
          <p:cNvSpPr/>
          <p:nvPr/>
        </p:nvSpPr>
        <p:spPr>
          <a:xfrm>
            <a:off x="6444208" y="3068960"/>
            <a:ext cx="2448272" cy="72008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CuadroTexto"/>
          <p:cNvSpPr txBox="1"/>
          <p:nvPr/>
        </p:nvSpPr>
        <p:spPr>
          <a:xfrm>
            <a:off x="6876256" y="3212976"/>
            <a:ext cx="1709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Productes</a:t>
            </a:r>
            <a:r>
              <a:rPr lang="es-ES" dirty="0" smtClean="0"/>
              <a:t> </a:t>
            </a:r>
            <a:r>
              <a:rPr lang="es-ES" dirty="0" err="1" smtClean="0"/>
              <a:t>Finals</a:t>
            </a:r>
            <a:endParaRPr lang="es-ES" dirty="0"/>
          </a:p>
        </p:txBody>
      </p:sp>
      <p:cxnSp>
        <p:nvCxnSpPr>
          <p:cNvPr id="30" name="29 Conector recto de flecha"/>
          <p:cNvCxnSpPr>
            <a:stCxn id="8" idx="3"/>
            <a:endCxn id="28" idx="1"/>
          </p:cNvCxnSpPr>
          <p:nvPr/>
        </p:nvCxnSpPr>
        <p:spPr>
          <a:xfrm>
            <a:off x="5868144" y="3429000"/>
            <a:ext cx="576064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Forma"/>
          <p:cNvCxnSpPr>
            <a:stCxn id="17" idx="2"/>
            <a:endCxn id="11" idx="1"/>
          </p:cNvCxnSpPr>
          <p:nvPr/>
        </p:nvCxnSpPr>
        <p:spPr>
          <a:xfrm rot="16200000" flipH="1">
            <a:off x="1709682" y="3555014"/>
            <a:ext cx="1404156" cy="2016224"/>
          </a:xfrm>
          <a:prstGeom prst="bentConnector2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Forma"/>
          <p:cNvCxnSpPr>
            <a:stCxn id="11" idx="3"/>
            <a:endCxn id="28" idx="2"/>
          </p:cNvCxnSpPr>
          <p:nvPr/>
        </p:nvCxnSpPr>
        <p:spPr>
          <a:xfrm flipV="1">
            <a:off x="5868144" y="3789040"/>
            <a:ext cx="1800200" cy="1476164"/>
          </a:xfrm>
          <a:prstGeom prst="bentConnector2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arquitecturaysostenibilidad.com/wp/wp-content/uploads/2016/08/upcschool-large-1024x19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059832" cy="588659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3968" y="116632"/>
            <a:ext cx="4042792" cy="418058"/>
          </a:xfrm>
        </p:spPr>
        <p:txBody>
          <a:bodyPr>
            <a:normAutofit/>
          </a:bodyPr>
          <a:lstStyle/>
          <a:p>
            <a:r>
              <a:rPr lang="es-ES" sz="2000" dirty="0" err="1" smtClean="0">
                <a:solidFill>
                  <a:schemeClr val="bg1">
                    <a:lumMod val="65000"/>
                  </a:schemeClr>
                </a:solidFill>
              </a:rPr>
              <a:t>Proposta</a:t>
            </a:r>
            <a:r>
              <a:rPr lang="es-ES" sz="2000" dirty="0" smtClean="0">
                <a:solidFill>
                  <a:schemeClr val="bg1">
                    <a:lumMod val="65000"/>
                  </a:schemeClr>
                </a:solidFill>
              </a:rPr>
              <a:t> de </a:t>
            </a:r>
            <a:r>
              <a:rPr lang="es-ES" sz="2000" dirty="0" err="1" smtClean="0">
                <a:solidFill>
                  <a:schemeClr val="bg1">
                    <a:lumMod val="65000"/>
                  </a:schemeClr>
                </a:solidFill>
              </a:rPr>
              <a:t>Projecte</a:t>
            </a:r>
            <a:r>
              <a:rPr lang="es-ES" sz="2000" dirty="0" smtClean="0">
                <a:solidFill>
                  <a:schemeClr val="bg1">
                    <a:lumMod val="65000"/>
                  </a:schemeClr>
                </a:solidFill>
              </a:rPr>
              <a:t> Fi de </a:t>
            </a:r>
            <a:r>
              <a:rPr lang="es-ES" sz="2000" dirty="0" err="1" smtClean="0">
                <a:solidFill>
                  <a:schemeClr val="bg1">
                    <a:lumMod val="65000"/>
                  </a:schemeClr>
                </a:solidFill>
              </a:rPr>
              <a:t>Postgrau</a:t>
            </a:r>
            <a:endParaRPr lang="es-ES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209331"/>
          </a:xfrm>
        </p:spPr>
        <p:txBody>
          <a:bodyPr>
            <a:normAutofit lnSpcReduction="10000"/>
          </a:bodyPr>
          <a:lstStyle/>
          <a:p>
            <a:r>
              <a:rPr lang="es-ES" dirty="0" err="1" smtClean="0"/>
              <a:t>Amb</a:t>
            </a:r>
            <a:r>
              <a:rPr lang="es-ES" dirty="0" smtClean="0"/>
              <a:t> </a:t>
            </a:r>
            <a:r>
              <a:rPr lang="es-ES" dirty="0" err="1" smtClean="0"/>
              <a:t>aquest</a:t>
            </a:r>
            <a:r>
              <a:rPr lang="es-ES" dirty="0" smtClean="0"/>
              <a:t> sistema es </a:t>
            </a:r>
            <a:r>
              <a:rPr lang="es-ES" dirty="0" err="1" smtClean="0"/>
              <a:t>pot</a:t>
            </a:r>
            <a:r>
              <a:rPr lang="es-ES" dirty="0" smtClean="0"/>
              <a:t> </a:t>
            </a:r>
            <a:r>
              <a:rPr lang="es-ES" dirty="0" err="1" smtClean="0"/>
              <a:t>aconseguir</a:t>
            </a:r>
            <a:r>
              <a:rPr lang="es-ES" dirty="0" smtClean="0"/>
              <a:t> “</a:t>
            </a:r>
            <a:r>
              <a:rPr lang="es-ES" dirty="0" err="1" smtClean="0"/>
              <a:t>mel</a:t>
            </a:r>
            <a:r>
              <a:rPr lang="es-ES" dirty="0" smtClean="0"/>
              <a:t> a la carta”. </a:t>
            </a:r>
            <a:r>
              <a:rPr lang="es-ES" dirty="0" err="1" smtClean="0"/>
              <a:t>Altres</a:t>
            </a:r>
            <a:r>
              <a:rPr lang="es-ES" dirty="0" smtClean="0"/>
              <a:t> </a:t>
            </a:r>
            <a:r>
              <a:rPr lang="es-ES" dirty="0" err="1" smtClean="0"/>
              <a:t>productes</a:t>
            </a:r>
            <a:r>
              <a:rPr lang="es-ES" dirty="0" smtClean="0"/>
              <a:t> </a:t>
            </a:r>
            <a:r>
              <a:rPr lang="es-ES" dirty="0" err="1" smtClean="0"/>
              <a:t>com</a:t>
            </a:r>
            <a:r>
              <a:rPr lang="es-ES" dirty="0" smtClean="0"/>
              <a:t>: cera, </a:t>
            </a:r>
            <a:r>
              <a:rPr lang="es-ES" dirty="0" err="1" smtClean="0"/>
              <a:t>pol·len</a:t>
            </a:r>
            <a:r>
              <a:rPr lang="es-ES" dirty="0" smtClean="0"/>
              <a:t>, </a:t>
            </a:r>
            <a:r>
              <a:rPr lang="es-ES" dirty="0" err="1" smtClean="0"/>
              <a:t>pròpolis</a:t>
            </a:r>
            <a:r>
              <a:rPr lang="es-ES" dirty="0" smtClean="0"/>
              <a:t> (poder </a:t>
            </a:r>
            <a:r>
              <a:rPr lang="es-ES" dirty="0" err="1" smtClean="0"/>
              <a:t>antisèptic</a:t>
            </a:r>
            <a:r>
              <a:rPr lang="es-ES" dirty="0" smtClean="0"/>
              <a:t>), </a:t>
            </a:r>
            <a:r>
              <a:rPr lang="es-ES" dirty="0" err="1" smtClean="0"/>
              <a:t>gelea</a:t>
            </a:r>
            <a:r>
              <a:rPr lang="es-ES" dirty="0" smtClean="0"/>
              <a:t> </a:t>
            </a:r>
            <a:r>
              <a:rPr lang="es-ES" dirty="0" err="1" smtClean="0"/>
              <a:t>reial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Cria</a:t>
            </a:r>
            <a:r>
              <a:rPr lang="es-ES" dirty="0" smtClean="0"/>
              <a:t> </a:t>
            </a:r>
            <a:r>
              <a:rPr lang="es-ES" dirty="0" err="1" smtClean="0"/>
              <a:t>d’eixams</a:t>
            </a:r>
            <a:r>
              <a:rPr lang="es-ES" dirty="0"/>
              <a:t> </a:t>
            </a:r>
            <a:r>
              <a:rPr lang="es-ES" dirty="0" smtClean="0"/>
              <a:t>i </a:t>
            </a:r>
            <a:r>
              <a:rPr lang="es-ES" dirty="0" err="1" smtClean="0"/>
              <a:t>abelles</a:t>
            </a:r>
            <a:r>
              <a:rPr lang="es-ES" dirty="0" smtClean="0"/>
              <a:t> reina per una posterior </a:t>
            </a:r>
            <a:r>
              <a:rPr lang="es-ES" dirty="0" err="1" smtClean="0"/>
              <a:t>reintroducció</a:t>
            </a:r>
            <a:r>
              <a:rPr lang="es-ES" dirty="0" smtClean="0"/>
              <a:t> a </a:t>
            </a:r>
            <a:r>
              <a:rPr lang="es-ES" dirty="0" err="1" smtClean="0"/>
              <a:t>àrees</a:t>
            </a:r>
            <a:r>
              <a:rPr lang="es-ES" dirty="0" smtClean="0"/>
              <a:t> </a:t>
            </a:r>
            <a:r>
              <a:rPr lang="es-ES" dirty="0" err="1" smtClean="0"/>
              <a:t>greument</a:t>
            </a:r>
            <a:r>
              <a:rPr lang="es-ES" dirty="0" smtClean="0"/>
              <a:t> </a:t>
            </a:r>
            <a:r>
              <a:rPr lang="es-ES" dirty="0" err="1" smtClean="0"/>
              <a:t>afectades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Verí</a:t>
            </a:r>
            <a:r>
              <a:rPr lang="es-ES" dirty="0" smtClean="0"/>
              <a:t> </a:t>
            </a:r>
            <a:r>
              <a:rPr lang="es-ES" dirty="0" err="1" smtClean="0"/>
              <a:t>d’abella</a:t>
            </a:r>
            <a:r>
              <a:rPr lang="es-ES" dirty="0" smtClean="0"/>
              <a:t> (</a:t>
            </a:r>
            <a:r>
              <a:rPr lang="es-ES" dirty="0" err="1" smtClean="0"/>
              <a:t>potent</a:t>
            </a:r>
            <a:r>
              <a:rPr lang="es-ES" dirty="0" smtClean="0"/>
              <a:t> </a:t>
            </a:r>
            <a:r>
              <a:rPr lang="es-ES" dirty="0" err="1" smtClean="0"/>
              <a:t>antibiòtic</a:t>
            </a:r>
            <a:r>
              <a:rPr lang="es-ES" dirty="0" smtClean="0"/>
              <a:t>).</a:t>
            </a:r>
          </a:p>
          <a:p>
            <a:r>
              <a:rPr lang="es-ES" dirty="0" err="1" smtClean="0"/>
              <a:t>Com</a:t>
            </a:r>
            <a:r>
              <a:rPr lang="es-ES" dirty="0" smtClean="0"/>
              <a:t> a </a:t>
            </a:r>
            <a:r>
              <a:rPr lang="es-ES" dirty="0" err="1" smtClean="0"/>
              <a:t>subproducte</a:t>
            </a:r>
            <a:r>
              <a:rPr lang="es-ES" dirty="0" smtClean="0"/>
              <a:t>, </a:t>
            </a:r>
            <a:r>
              <a:rPr lang="es-ES" dirty="0" err="1" smtClean="0"/>
              <a:t>l’alimentació</a:t>
            </a:r>
            <a:r>
              <a:rPr lang="es-ES" dirty="0" smtClean="0"/>
              <a:t> que </a:t>
            </a:r>
            <a:r>
              <a:rPr lang="es-ES" dirty="0" err="1" smtClean="0"/>
              <a:t>només</a:t>
            </a:r>
            <a:r>
              <a:rPr lang="es-ES" dirty="0" smtClean="0"/>
              <a:t> es fa servir un </a:t>
            </a:r>
            <a:r>
              <a:rPr lang="es-ES" dirty="0" err="1" smtClean="0"/>
              <a:t>cop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endParaRPr lang="es-ES" dirty="0"/>
          </a:p>
        </p:txBody>
      </p:sp>
      <p:cxnSp>
        <p:nvCxnSpPr>
          <p:cNvPr id="6" name="5 Conector recto"/>
          <p:cNvCxnSpPr/>
          <p:nvPr/>
        </p:nvCxnSpPr>
        <p:spPr>
          <a:xfrm flipH="1">
            <a:off x="0" y="69269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539552" y="1268760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i="1" dirty="0" err="1" smtClean="0"/>
              <a:t>Productes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finals</a:t>
            </a:r>
            <a:r>
              <a:rPr lang="es-ES" sz="2800" b="1" i="1" dirty="0" smtClean="0"/>
              <a:t>:</a:t>
            </a:r>
            <a:endParaRPr lang="es-ES" sz="2800" b="1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arquitecturaysostenibilidad.com/wp/wp-content/uploads/2016/08/upcschool-large-1024x19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059832" cy="588659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3968" y="116632"/>
            <a:ext cx="4042792" cy="418058"/>
          </a:xfrm>
        </p:spPr>
        <p:txBody>
          <a:bodyPr>
            <a:normAutofit/>
          </a:bodyPr>
          <a:lstStyle/>
          <a:p>
            <a:r>
              <a:rPr lang="es-ES" sz="2000" dirty="0" err="1" smtClean="0">
                <a:solidFill>
                  <a:schemeClr val="bg1">
                    <a:lumMod val="65000"/>
                  </a:schemeClr>
                </a:solidFill>
              </a:rPr>
              <a:t>Proposta</a:t>
            </a:r>
            <a:r>
              <a:rPr lang="es-ES" sz="2000" dirty="0" smtClean="0">
                <a:solidFill>
                  <a:schemeClr val="bg1">
                    <a:lumMod val="65000"/>
                  </a:schemeClr>
                </a:solidFill>
              </a:rPr>
              <a:t> de </a:t>
            </a:r>
            <a:r>
              <a:rPr lang="es-ES" sz="2000" dirty="0" err="1" smtClean="0">
                <a:solidFill>
                  <a:schemeClr val="bg1">
                    <a:lumMod val="65000"/>
                  </a:schemeClr>
                </a:solidFill>
              </a:rPr>
              <a:t>Projecte</a:t>
            </a:r>
            <a:r>
              <a:rPr lang="es-ES" sz="2000" dirty="0" smtClean="0">
                <a:solidFill>
                  <a:schemeClr val="bg1">
                    <a:lumMod val="65000"/>
                  </a:schemeClr>
                </a:solidFill>
              </a:rPr>
              <a:t> Fi de </a:t>
            </a:r>
            <a:r>
              <a:rPr lang="es-ES" sz="2000" dirty="0" err="1" smtClean="0">
                <a:solidFill>
                  <a:schemeClr val="bg1">
                    <a:lumMod val="65000"/>
                  </a:schemeClr>
                </a:solidFill>
              </a:rPr>
              <a:t>Postgrau</a:t>
            </a:r>
            <a:endParaRPr lang="es-ES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708920"/>
            <a:ext cx="8229600" cy="2808312"/>
          </a:xfrm>
        </p:spPr>
        <p:txBody>
          <a:bodyPr>
            <a:normAutofit/>
          </a:bodyPr>
          <a:lstStyle/>
          <a:p>
            <a:r>
              <a:rPr lang="es-ES" dirty="0" err="1" smtClean="0"/>
              <a:t>Hospitals</a:t>
            </a:r>
            <a:r>
              <a:rPr lang="es-ES" dirty="0" smtClean="0"/>
              <a:t> i centres </a:t>
            </a:r>
            <a:r>
              <a:rPr lang="es-ES" dirty="0" err="1" smtClean="0"/>
              <a:t>d’atenció</a:t>
            </a:r>
            <a:r>
              <a:rPr lang="es-ES" dirty="0" smtClean="0"/>
              <a:t> a la </a:t>
            </a:r>
            <a:r>
              <a:rPr lang="es-ES" dirty="0" err="1" smtClean="0"/>
              <a:t>salut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Administracions</a:t>
            </a:r>
            <a:r>
              <a:rPr lang="es-ES" dirty="0" smtClean="0"/>
              <a:t> </a:t>
            </a:r>
            <a:r>
              <a:rPr lang="es-ES" dirty="0" err="1" smtClean="0"/>
              <a:t>territorials</a:t>
            </a:r>
            <a:r>
              <a:rPr lang="es-ES" dirty="0"/>
              <a:t> </a:t>
            </a:r>
            <a:r>
              <a:rPr lang="es-ES" dirty="0" smtClean="0"/>
              <a:t>, </a:t>
            </a:r>
            <a:r>
              <a:rPr lang="es-ES" dirty="0" err="1" smtClean="0"/>
              <a:t>governs</a:t>
            </a:r>
            <a:r>
              <a:rPr lang="es-ES" dirty="0"/>
              <a:t>.</a:t>
            </a:r>
            <a:endParaRPr lang="es-ES" dirty="0" smtClean="0"/>
          </a:p>
          <a:p>
            <a:r>
              <a:rPr lang="es-ES" dirty="0" err="1" smtClean="0"/>
              <a:t>Indústria</a:t>
            </a:r>
            <a:r>
              <a:rPr lang="es-ES" dirty="0" smtClean="0"/>
              <a:t> </a:t>
            </a:r>
            <a:r>
              <a:rPr lang="es-ES" dirty="0" err="1" smtClean="0"/>
              <a:t>farmacèutica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Apicultors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cxnSp>
        <p:nvCxnSpPr>
          <p:cNvPr id="6" name="5 Conector recto"/>
          <p:cNvCxnSpPr/>
          <p:nvPr/>
        </p:nvCxnSpPr>
        <p:spPr>
          <a:xfrm flipH="1">
            <a:off x="0" y="69269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539552" y="1268760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i="1" dirty="0" err="1" smtClean="0"/>
              <a:t>Clients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potencials</a:t>
            </a:r>
            <a:r>
              <a:rPr lang="es-ES" sz="2800" b="1" i="1" dirty="0"/>
              <a:t>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arquitecturaysostenibilidad.com/wp/wp-content/uploads/2016/08/upcschool-large-1024x19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059832" cy="588659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3968" y="116632"/>
            <a:ext cx="4042792" cy="418058"/>
          </a:xfrm>
        </p:spPr>
        <p:txBody>
          <a:bodyPr>
            <a:normAutofit/>
          </a:bodyPr>
          <a:lstStyle/>
          <a:p>
            <a:r>
              <a:rPr lang="es-ES" sz="2000" dirty="0" err="1" smtClean="0">
                <a:solidFill>
                  <a:schemeClr val="bg1">
                    <a:lumMod val="65000"/>
                  </a:schemeClr>
                </a:solidFill>
              </a:rPr>
              <a:t>Proposta</a:t>
            </a:r>
            <a:r>
              <a:rPr lang="es-ES" sz="2000" dirty="0" smtClean="0">
                <a:solidFill>
                  <a:schemeClr val="bg1">
                    <a:lumMod val="65000"/>
                  </a:schemeClr>
                </a:solidFill>
              </a:rPr>
              <a:t> de </a:t>
            </a:r>
            <a:r>
              <a:rPr lang="es-ES" sz="2000" dirty="0" err="1" smtClean="0">
                <a:solidFill>
                  <a:schemeClr val="bg1">
                    <a:lumMod val="65000"/>
                  </a:schemeClr>
                </a:solidFill>
              </a:rPr>
              <a:t>Projecte</a:t>
            </a:r>
            <a:r>
              <a:rPr lang="es-ES" sz="2000" dirty="0" smtClean="0">
                <a:solidFill>
                  <a:schemeClr val="bg1">
                    <a:lumMod val="65000"/>
                  </a:schemeClr>
                </a:solidFill>
              </a:rPr>
              <a:t> Fi de </a:t>
            </a:r>
            <a:r>
              <a:rPr lang="es-ES" sz="2000" dirty="0" err="1" smtClean="0">
                <a:solidFill>
                  <a:schemeClr val="bg1">
                    <a:lumMod val="65000"/>
                  </a:schemeClr>
                </a:solidFill>
              </a:rPr>
              <a:t>Postgrau</a:t>
            </a:r>
            <a:endParaRPr lang="es-ES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75656" y="3140968"/>
            <a:ext cx="6192688" cy="7920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4000" dirty="0" err="1" smtClean="0"/>
              <a:t>Gràcies</a:t>
            </a:r>
            <a:r>
              <a:rPr lang="es-ES" sz="4000" dirty="0" smtClean="0"/>
              <a:t> per la </a:t>
            </a:r>
            <a:r>
              <a:rPr lang="es-ES" sz="4000" dirty="0" err="1" smtClean="0"/>
              <a:t>vostra</a:t>
            </a:r>
            <a:r>
              <a:rPr lang="es-ES" sz="4000" dirty="0" smtClean="0"/>
              <a:t> </a:t>
            </a:r>
            <a:r>
              <a:rPr lang="es-ES" sz="4000" dirty="0" err="1" smtClean="0"/>
              <a:t>atenció</a:t>
            </a:r>
            <a:r>
              <a:rPr lang="es-ES" sz="4000" dirty="0" smtClean="0"/>
              <a:t>!</a:t>
            </a:r>
            <a:endParaRPr lang="es-ES" sz="4000" dirty="0"/>
          </a:p>
        </p:txBody>
      </p:sp>
      <p:cxnSp>
        <p:nvCxnSpPr>
          <p:cNvPr id="6" name="5 Conector recto"/>
          <p:cNvCxnSpPr/>
          <p:nvPr/>
        </p:nvCxnSpPr>
        <p:spPr>
          <a:xfrm flipH="1">
            <a:off x="0" y="69269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247</Words>
  <Application>Microsoft Office PowerPoint</Application>
  <PresentationFormat>Presentación en pantalla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Proposta Projecte Fi de Postgrau</vt:lpstr>
      <vt:lpstr>Proposta de Projecte Fi de Postgrau</vt:lpstr>
      <vt:lpstr>Proposta de Projecte Fi de Postgrau</vt:lpstr>
      <vt:lpstr>Proposta de Projecte Fi de Postgrau</vt:lpstr>
      <vt:lpstr>Proposta de Projecte Fi de Postgrau</vt:lpstr>
      <vt:lpstr>Proposta de Projecte Fi de Postgrau</vt:lpstr>
      <vt:lpstr>Proposta de Projecte Fi de Postgrau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Proposta Projecte Fi de Postgrau</dc:title>
  <dc:creator>victor</dc:creator>
  <cp:lastModifiedBy>victor</cp:lastModifiedBy>
  <cp:revision>7</cp:revision>
  <dcterms:created xsi:type="dcterms:W3CDTF">2018-03-09T05:15:33Z</dcterms:created>
  <dcterms:modified xsi:type="dcterms:W3CDTF">2018-03-09T06:00:05Z</dcterms:modified>
</cp:coreProperties>
</file>