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7" r:id="rId4"/>
    <p:sldId id="268" r:id="rId5"/>
    <p:sldId id="269" r:id="rId6"/>
    <p:sldId id="263" r:id="rId7"/>
    <p:sldId id="265" r:id="rId8"/>
    <p:sldId id="270" r:id="rId9"/>
    <p:sldId id="272" r:id="rId10"/>
    <p:sldId id="271" r:id="rId11"/>
    <p:sldId id="266" r:id="rId12"/>
    <p:sldId id="273" r:id="rId13"/>
    <p:sldId id="274" r:id="rId14"/>
    <p:sldId id="279" r:id="rId15"/>
    <p:sldId id="276" r:id="rId16"/>
    <p:sldId id="291" r:id="rId17"/>
    <p:sldId id="292" r:id="rId18"/>
    <p:sldId id="277" r:id="rId19"/>
    <p:sldId id="293" r:id="rId20"/>
    <p:sldId id="278" r:id="rId21"/>
    <p:sldId id="281" r:id="rId22"/>
    <p:sldId id="294" r:id="rId23"/>
    <p:sldId id="295" r:id="rId24"/>
    <p:sldId id="258"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8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FBAC3A-0B10-4661-9F9F-4F1F4DB6467F}" type="datetimeFigureOut">
              <a:rPr lang="es-ES" smtClean="0"/>
              <a:t>10/03/2018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181FAD-BA8B-4E53-8A28-9C122F622C1E}" type="slidenum">
              <a:rPr lang="es-ES" smtClean="0"/>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5181FAD-BA8B-4E53-8A28-9C122F622C1E}" type="slidenum">
              <a:rPr lang="es-ES" smtClean="0"/>
              <a:t>5</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5181FAD-BA8B-4E53-8A28-9C122F622C1E}" type="slidenum">
              <a:rPr lang="es-ES" smtClean="0"/>
              <a:t>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5181FAD-BA8B-4E53-8A28-9C122F622C1E}" type="slidenum">
              <a:rPr lang="es-ES" smtClean="0"/>
              <a:t>10</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5181FAD-BA8B-4E53-8A28-9C122F622C1E}" type="slidenum">
              <a:rPr lang="es-ES" smtClean="0"/>
              <a:t>14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5181FAD-BA8B-4E53-8A28-9C122F622C1E}" type="slidenum">
              <a:rPr lang="es-ES" smtClean="0"/>
              <a:t>17</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18F70ED-BD70-4CAC-8FB0-84F2AD02382F}" type="datetimeFigureOut">
              <a:rPr lang="es-ES" smtClean="0"/>
              <a:pPr/>
              <a:t>10/03/2018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18F70ED-BD70-4CAC-8FB0-84F2AD02382F}" type="datetimeFigureOut">
              <a:rPr lang="es-ES" smtClean="0"/>
              <a:pPr/>
              <a:t>10/03/2018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18F70ED-BD70-4CAC-8FB0-84F2AD02382F}" type="datetimeFigureOut">
              <a:rPr lang="es-ES" smtClean="0"/>
              <a:pPr/>
              <a:t>10/03/2018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18F70ED-BD70-4CAC-8FB0-84F2AD02382F}" type="datetimeFigureOut">
              <a:rPr lang="es-ES" smtClean="0"/>
              <a:pPr/>
              <a:t>10/03/2018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18F70ED-BD70-4CAC-8FB0-84F2AD02382F}" type="datetimeFigureOut">
              <a:rPr lang="es-ES" smtClean="0"/>
              <a:pPr/>
              <a:t>10/03/2018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18F70ED-BD70-4CAC-8FB0-84F2AD02382F}" type="datetimeFigureOut">
              <a:rPr lang="es-ES" smtClean="0"/>
              <a:pPr/>
              <a:t>10/03/2018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18F70ED-BD70-4CAC-8FB0-84F2AD02382F}" type="datetimeFigureOut">
              <a:rPr lang="es-ES" smtClean="0"/>
              <a:pPr/>
              <a:t>10/03/2018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18F70ED-BD70-4CAC-8FB0-84F2AD02382F}" type="datetimeFigureOut">
              <a:rPr lang="es-ES" smtClean="0"/>
              <a:pPr/>
              <a:t>10/03/2018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18F70ED-BD70-4CAC-8FB0-84F2AD02382F}" type="datetimeFigureOut">
              <a:rPr lang="es-ES" smtClean="0"/>
              <a:pPr/>
              <a:t>10/03/2018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18F70ED-BD70-4CAC-8FB0-84F2AD02382F}" type="datetimeFigureOut">
              <a:rPr lang="es-ES" smtClean="0"/>
              <a:pPr/>
              <a:t>10/03/2018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18F70ED-BD70-4CAC-8FB0-84F2AD02382F}" type="datetimeFigureOut">
              <a:rPr lang="es-ES" smtClean="0"/>
              <a:pPr/>
              <a:t>10/03/2018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9DA7CA7-FA38-4F37-BFAF-04BDB308796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F70ED-BD70-4CAC-8FB0-84F2AD02382F}" type="datetimeFigureOut">
              <a:rPr lang="es-ES" smtClean="0"/>
              <a:pPr/>
              <a:t>10/03/2018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DA7CA7-FA38-4F37-BFAF-04BDB308796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hyperlink" Target="https://www.elconfidencial.com/alma-corazon-vida/2015-11-03/veneno-abeja-farmacos-cerebro_1081049/"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www.eluniversal.com.mx/articulo/ciencia-y-salud/salud/2015/08/24/investigan-veneno-de-abeja-contra-mas-de-100-enfermedades" TargetMode="External"/><Relationship Id="rId4" Type="http://schemas.openxmlformats.org/officeDocument/2006/relationships/hyperlink" Target="http://noticiasdelaciencia.com/not/11233/veneno-de-abeja-para-combatir-al-cancer/"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E:\Nueva carpeta\8cbfbaff4ab51e410bbae2495f833268.jpg"/>
          <p:cNvPicPr>
            <a:picLocks noChangeAspect="1" noChangeArrowheads="1"/>
          </p:cNvPicPr>
          <p:nvPr/>
        </p:nvPicPr>
        <p:blipFill>
          <a:blip r:embed="rId2" cstate="print"/>
          <a:srcRect/>
          <a:stretch>
            <a:fillRect/>
          </a:stretch>
        </p:blipFill>
        <p:spPr bwMode="auto">
          <a:xfrm>
            <a:off x="3779912" y="1340768"/>
            <a:ext cx="1368152" cy="1304651"/>
          </a:xfrm>
          <a:prstGeom prst="rect">
            <a:avLst/>
          </a:prstGeom>
          <a:noFill/>
        </p:spPr>
      </p:pic>
      <p:sp>
        <p:nvSpPr>
          <p:cNvPr id="2" name="1 Título"/>
          <p:cNvSpPr>
            <a:spLocks noGrp="1"/>
          </p:cNvSpPr>
          <p:nvPr>
            <p:ph type="ctrTitle"/>
          </p:nvPr>
        </p:nvSpPr>
        <p:spPr>
          <a:xfrm>
            <a:off x="251520" y="2276872"/>
            <a:ext cx="8568952" cy="1470025"/>
          </a:xfrm>
        </p:spPr>
        <p:txBody>
          <a:bodyPr/>
          <a:lstStyle/>
          <a:p>
            <a:r>
              <a:rPr lang="es-ES" dirty="0" smtClean="0"/>
              <a:t>Propuesta Proyecto Fin </a:t>
            </a:r>
            <a:r>
              <a:rPr lang="es-ES" dirty="0" smtClean="0"/>
              <a:t>de </a:t>
            </a:r>
            <a:r>
              <a:rPr lang="es-ES" dirty="0" smtClean="0"/>
              <a:t>Postgrado</a:t>
            </a:r>
            <a:endParaRPr lang="es-ES" dirty="0"/>
          </a:p>
        </p:txBody>
      </p:sp>
      <p:sp>
        <p:nvSpPr>
          <p:cNvPr id="3" name="2 Subtítulo"/>
          <p:cNvSpPr>
            <a:spLocks noGrp="1"/>
          </p:cNvSpPr>
          <p:nvPr>
            <p:ph type="subTitle" idx="1"/>
          </p:nvPr>
        </p:nvSpPr>
        <p:spPr>
          <a:xfrm>
            <a:off x="1331640" y="4293096"/>
            <a:ext cx="6400800" cy="1944216"/>
          </a:xfrm>
        </p:spPr>
        <p:txBody>
          <a:bodyPr>
            <a:normAutofit/>
          </a:bodyPr>
          <a:lstStyle/>
          <a:p>
            <a:r>
              <a:rPr lang="es-ES" dirty="0" smtClean="0"/>
              <a:t>PARTE 1: PRODUCTOS DE LAS ABEJAS</a:t>
            </a:r>
          </a:p>
          <a:p>
            <a:r>
              <a:rPr lang="es-ES" dirty="0" smtClean="0"/>
              <a:t>VOCABULARIO Y</a:t>
            </a:r>
          </a:p>
          <a:p>
            <a:r>
              <a:rPr lang="es-ES" dirty="0" smtClean="0"/>
              <a:t>BREVE DESCRIPCIÓN</a:t>
            </a:r>
            <a:endParaRPr lang="es-ES" dirty="0"/>
          </a:p>
        </p:txBody>
      </p:sp>
      <p:pic>
        <p:nvPicPr>
          <p:cNvPr id="1026" name="Picture 2" descr="http://arquitecturaysostenibilidad.com/wp/wp-content/uploads/2016/08/upcschool-large-1024x197.png"/>
          <p:cNvPicPr>
            <a:picLocks noChangeAspect="1" noChangeArrowheads="1"/>
          </p:cNvPicPr>
          <p:nvPr/>
        </p:nvPicPr>
        <p:blipFill>
          <a:blip r:embed="rId3" cstate="print"/>
          <a:srcRect/>
          <a:stretch>
            <a:fillRect/>
          </a:stretch>
        </p:blipFill>
        <p:spPr bwMode="auto">
          <a:xfrm>
            <a:off x="2195736" y="116632"/>
            <a:ext cx="4749552" cy="91373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3"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395536" y="1772816"/>
            <a:ext cx="8229600" cy="4209331"/>
          </a:xfrm>
        </p:spPr>
        <p:txBody>
          <a:bodyPr>
            <a:normAutofit/>
          </a:bodyPr>
          <a:lstStyle/>
          <a:p>
            <a:pPr algn="just">
              <a:buNone/>
            </a:pPr>
            <a:r>
              <a:rPr lang="es-ES" dirty="0" smtClean="0"/>
              <a:t>    Imágenes de </a:t>
            </a:r>
            <a:r>
              <a:rPr lang="es-ES" dirty="0" err="1" smtClean="0"/>
              <a:t>propóleo</a:t>
            </a:r>
            <a:r>
              <a:rPr lang="es-ES" dirty="0" smtClean="0"/>
              <a:t> como producto para consumo humano</a:t>
            </a:r>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err="1" smtClean="0"/>
              <a:t>Propóleo</a:t>
            </a:r>
            <a:r>
              <a:rPr lang="es-ES" sz="2800" b="1" i="1" dirty="0" smtClean="0"/>
              <a:t>:</a:t>
            </a:r>
            <a:endParaRPr lang="es-ES" sz="2800" b="1" i="1" dirty="0"/>
          </a:p>
        </p:txBody>
      </p:sp>
      <p:sp>
        <p:nvSpPr>
          <p:cNvPr id="12" name="11 CuadroTexto"/>
          <p:cNvSpPr txBox="1"/>
          <p:nvPr/>
        </p:nvSpPr>
        <p:spPr>
          <a:xfrm>
            <a:off x="827584" y="6093296"/>
            <a:ext cx="1471941" cy="369332"/>
          </a:xfrm>
          <a:prstGeom prst="rect">
            <a:avLst/>
          </a:prstGeom>
          <a:noFill/>
        </p:spPr>
        <p:txBody>
          <a:bodyPr wrap="none" rtlCol="0">
            <a:spAutoFit/>
          </a:bodyPr>
          <a:lstStyle/>
          <a:p>
            <a:r>
              <a:rPr lang="es-ES" dirty="0" smtClean="0"/>
              <a:t>Forma líquida</a:t>
            </a:r>
            <a:endParaRPr lang="es-ES" dirty="0"/>
          </a:p>
        </p:txBody>
      </p:sp>
      <p:sp>
        <p:nvSpPr>
          <p:cNvPr id="13" name="12 CuadroTexto"/>
          <p:cNvSpPr txBox="1"/>
          <p:nvPr/>
        </p:nvSpPr>
        <p:spPr>
          <a:xfrm>
            <a:off x="3563888" y="6093296"/>
            <a:ext cx="2433680" cy="369332"/>
          </a:xfrm>
          <a:prstGeom prst="rect">
            <a:avLst/>
          </a:prstGeom>
          <a:noFill/>
        </p:spPr>
        <p:txBody>
          <a:bodyPr wrap="none" rtlCol="0">
            <a:spAutoFit/>
          </a:bodyPr>
          <a:lstStyle/>
          <a:p>
            <a:r>
              <a:rPr lang="es-ES" dirty="0" smtClean="0"/>
              <a:t>Granulada deshidratada</a:t>
            </a:r>
            <a:endParaRPr lang="es-ES" dirty="0"/>
          </a:p>
        </p:txBody>
      </p:sp>
      <p:sp>
        <p:nvSpPr>
          <p:cNvPr id="14" name="13 CuadroTexto"/>
          <p:cNvSpPr txBox="1"/>
          <p:nvPr/>
        </p:nvSpPr>
        <p:spPr>
          <a:xfrm>
            <a:off x="7236296" y="6093296"/>
            <a:ext cx="1004249" cy="369332"/>
          </a:xfrm>
          <a:prstGeom prst="rect">
            <a:avLst/>
          </a:prstGeom>
          <a:noFill/>
        </p:spPr>
        <p:txBody>
          <a:bodyPr wrap="none" rtlCol="0">
            <a:spAutoFit/>
          </a:bodyPr>
          <a:lstStyle/>
          <a:p>
            <a:r>
              <a:rPr lang="es-ES" dirty="0" smtClean="0"/>
              <a:t>Cápsulas</a:t>
            </a:r>
          </a:p>
        </p:txBody>
      </p:sp>
      <p:sp>
        <p:nvSpPr>
          <p:cNvPr id="15" name="14 Rectángulo"/>
          <p:cNvSpPr/>
          <p:nvPr/>
        </p:nvSpPr>
        <p:spPr>
          <a:xfrm>
            <a:off x="6444208" y="2780928"/>
            <a:ext cx="2448272" cy="381642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3203848" y="2780928"/>
            <a:ext cx="3096344" cy="381642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179512" y="2780928"/>
            <a:ext cx="2916832" cy="381642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6626" name="Picture 2" descr="https://i2.wp.com/propoleo10.com/wp-content/uploads/2017/06/Contraindicaciones-del-extracto-o-tintura-de-prop%C3%B3leo.jpg?resize=246%2C246"/>
          <p:cNvPicPr>
            <a:picLocks noChangeAspect="1" noChangeArrowheads="1"/>
          </p:cNvPicPr>
          <p:nvPr/>
        </p:nvPicPr>
        <p:blipFill>
          <a:blip r:embed="rId4" cstate="print"/>
          <a:srcRect/>
          <a:stretch>
            <a:fillRect/>
          </a:stretch>
        </p:blipFill>
        <p:spPr bwMode="auto">
          <a:xfrm>
            <a:off x="323528" y="3212976"/>
            <a:ext cx="2520280" cy="2520281"/>
          </a:xfrm>
          <a:prstGeom prst="rect">
            <a:avLst/>
          </a:prstGeom>
          <a:noFill/>
        </p:spPr>
      </p:pic>
      <p:pic>
        <p:nvPicPr>
          <p:cNvPr id="26628" name="Picture 4" descr="https://www.paraque-sirve.com/wp-content/uploads/2015/09/Para-Que-Sirve-El-Propoleo.jpg"/>
          <p:cNvPicPr>
            <a:picLocks noChangeAspect="1" noChangeArrowheads="1"/>
          </p:cNvPicPr>
          <p:nvPr/>
        </p:nvPicPr>
        <p:blipFill>
          <a:blip r:embed="rId5" cstate="print"/>
          <a:srcRect l="28980" r="28181"/>
          <a:stretch>
            <a:fillRect/>
          </a:stretch>
        </p:blipFill>
        <p:spPr bwMode="auto">
          <a:xfrm>
            <a:off x="3491880" y="3284984"/>
            <a:ext cx="2448272" cy="2600325"/>
          </a:xfrm>
          <a:prstGeom prst="rect">
            <a:avLst/>
          </a:prstGeom>
          <a:noFill/>
        </p:spPr>
      </p:pic>
      <p:pic>
        <p:nvPicPr>
          <p:cNvPr id="26630" name="Picture 6" descr="http://guadanatur.es/wp-content/uploads/2014/11/PROPOLEO_CAPSULAS.png"/>
          <p:cNvPicPr>
            <a:picLocks noChangeAspect="1" noChangeArrowheads="1"/>
          </p:cNvPicPr>
          <p:nvPr/>
        </p:nvPicPr>
        <p:blipFill>
          <a:blip r:embed="rId6" cstate="print"/>
          <a:srcRect/>
          <a:stretch>
            <a:fillRect/>
          </a:stretch>
        </p:blipFill>
        <p:spPr bwMode="auto">
          <a:xfrm>
            <a:off x="6732240" y="3212976"/>
            <a:ext cx="1889787" cy="283468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539552" y="2708920"/>
            <a:ext cx="8229600" cy="2808312"/>
          </a:xfrm>
        </p:spPr>
        <p:txBody>
          <a:bodyPr>
            <a:normAutofit lnSpcReduction="10000"/>
          </a:bodyPr>
          <a:lstStyle/>
          <a:p>
            <a:r>
              <a:rPr lang="es-ES" dirty="0" smtClean="0"/>
              <a:t>La </a:t>
            </a:r>
            <a:r>
              <a:rPr lang="es-ES" b="1" dirty="0" smtClean="0"/>
              <a:t>miel</a:t>
            </a:r>
            <a:r>
              <a:rPr lang="es-ES" dirty="0" smtClean="0"/>
              <a:t> es el resultado del </a:t>
            </a:r>
            <a:r>
              <a:rPr lang="es-ES" b="1" dirty="0" smtClean="0"/>
              <a:t>néctar de las flores</a:t>
            </a:r>
            <a:r>
              <a:rPr lang="es-ES" dirty="0" smtClean="0"/>
              <a:t> extraído y modificado por las abejas, que sirve de alimento energético a toda la colmena, y que almacenan también para la época invernal, llegando a producir hasta 150kg de miel.</a:t>
            </a:r>
            <a:endParaRPr lang="es-ES" dirty="0" smtClean="0"/>
          </a:p>
          <a:p>
            <a:endParaRPr lang="es-ES" dirty="0" smtClean="0"/>
          </a:p>
          <a:p>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Miel:</a:t>
            </a:r>
            <a:endParaRPr lang="es-ES" sz="2800" b="1" i="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539552" y="1844824"/>
            <a:ext cx="8229600" cy="4680520"/>
          </a:xfrm>
        </p:spPr>
        <p:txBody>
          <a:bodyPr>
            <a:normAutofit fontScale="77500" lnSpcReduction="20000"/>
          </a:bodyPr>
          <a:lstStyle/>
          <a:p>
            <a:r>
              <a:rPr lang="es-ES" dirty="0" smtClean="0"/>
              <a:t>Diferentes estudios corroboran que la ingesta regular de miel mejora el estrés crónico, las enfermedades del estómago, fortifica el corazón. Tiene propiedades sedantes. Es una </a:t>
            </a:r>
            <a:r>
              <a:rPr lang="es-ES" b="1" dirty="0" smtClean="0"/>
              <a:t>fuente de nutrientes</a:t>
            </a:r>
            <a:r>
              <a:rPr lang="es-ES" dirty="0" smtClean="0"/>
              <a:t> (manganeso, hierro, </a:t>
            </a:r>
            <a:r>
              <a:rPr lang="es-ES" dirty="0" smtClean="0"/>
              <a:t>cobre, </a:t>
            </a:r>
            <a:r>
              <a:rPr lang="es-ES" dirty="0" err="1" smtClean="0"/>
              <a:t>etc</a:t>
            </a:r>
            <a:r>
              <a:rPr lang="es-ES" dirty="0" smtClean="0"/>
              <a:t>) para la sangre, el corazón, los músculos y el cerebro.</a:t>
            </a:r>
          </a:p>
          <a:p>
            <a:r>
              <a:rPr lang="es-ES" dirty="0" smtClean="0"/>
              <a:t>Los egipcios ya hablaban de sus propiedades para </a:t>
            </a:r>
            <a:r>
              <a:rPr lang="es-ES" b="1" dirty="0" smtClean="0"/>
              <a:t>curar heridas</a:t>
            </a:r>
            <a:r>
              <a:rPr lang="es-ES" dirty="0" smtClean="0"/>
              <a:t>, enfermedades gástricas, intestinales, renales y oculares; y los griegos de las fortificantes, desinfectantes, hepáticas, expectorantes, e incluso rejuvenecedoras.</a:t>
            </a:r>
          </a:p>
          <a:p>
            <a:r>
              <a:rPr lang="es-ES" dirty="0" smtClean="0"/>
              <a:t>Se puede aplicar en forma de emplastos, sobre </a:t>
            </a:r>
            <a:r>
              <a:rPr lang="es-ES" b="1" dirty="0" smtClean="0"/>
              <a:t>quemaduras y heridas</a:t>
            </a:r>
            <a:r>
              <a:rPr lang="es-ES" dirty="0" smtClean="0"/>
              <a:t>, para calmar la zona afectada, disminuyendo el dolor y escozor, gracias a su </a:t>
            </a:r>
            <a:r>
              <a:rPr lang="es-ES" b="1" dirty="0" smtClean="0"/>
              <a:t>efecto antiséptico</a:t>
            </a:r>
            <a:r>
              <a:rPr lang="es-ES" dirty="0" smtClean="0"/>
              <a:t>. Aunque su uso más extendido es como </a:t>
            </a:r>
            <a:r>
              <a:rPr lang="es-ES" b="1" dirty="0" smtClean="0"/>
              <a:t>calmante en gripes y dolores de garganta</a:t>
            </a:r>
            <a:r>
              <a:rPr lang="es-ES" dirty="0" smtClean="0"/>
              <a:t>.</a:t>
            </a:r>
          </a:p>
          <a:p>
            <a:endParaRPr lang="es-ES" dirty="0" smtClean="0"/>
          </a:p>
          <a:p>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Miel:</a:t>
            </a:r>
            <a:endParaRPr lang="es-ES" sz="2800" b="1"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467544" y="1700808"/>
            <a:ext cx="8229600" cy="648072"/>
          </a:xfrm>
        </p:spPr>
        <p:txBody>
          <a:bodyPr>
            <a:normAutofit/>
          </a:bodyPr>
          <a:lstStyle/>
          <a:p>
            <a:r>
              <a:rPr lang="es-ES" dirty="0" smtClean="0"/>
              <a:t>Composición de la miel:</a:t>
            </a:r>
            <a:endParaRPr lang="es-ES" dirty="0" smtClean="0"/>
          </a:p>
          <a:p>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Miel:</a:t>
            </a:r>
            <a:endParaRPr lang="es-ES" sz="2800" b="1" i="1" dirty="0"/>
          </a:p>
        </p:txBody>
      </p:sp>
      <p:pic>
        <p:nvPicPr>
          <p:cNvPr id="30722" name="Picture 2"/>
          <p:cNvPicPr>
            <a:picLocks noChangeAspect="1" noChangeArrowheads="1"/>
          </p:cNvPicPr>
          <p:nvPr/>
        </p:nvPicPr>
        <p:blipFill>
          <a:blip r:embed="rId3" cstate="print"/>
          <a:srcRect l="13285" t="15350" r="37694" b="18501"/>
          <a:stretch>
            <a:fillRect/>
          </a:stretch>
        </p:blipFill>
        <p:spPr bwMode="auto">
          <a:xfrm>
            <a:off x="1452796" y="2204864"/>
            <a:ext cx="6130322" cy="4653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3"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395536" y="1772816"/>
            <a:ext cx="8229600" cy="4209331"/>
          </a:xfrm>
        </p:spPr>
        <p:txBody>
          <a:bodyPr>
            <a:normAutofit/>
          </a:bodyPr>
          <a:lstStyle/>
          <a:p>
            <a:pPr algn="just">
              <a:buNone/>
            </a:pPr>
            <a:r>
              <a:rPr lang="es-ES" dirty="0" smtClean="0"/>
              <a:t>    Imágenes de miel en general</a:t>
            </a:r>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Miel:</a:t>
            </a:r>
            <a:endParaRPr lang="es-ES" sz="2800" b="1" i="1" dirty="0"/>
          </a:p>
        </p:txBody>
      </p:sp>
      <p:sp>
        <p:nvSpPr>
          <p:cNvPr id="13" name="12 CuadroTexto"/>
          <p:cNvSpPr txBox="1"/>
          <p:nvPr/>
        </p:nvSpPr>
        <p:spPr>
          <a:xfrm>
            <a:off x="611560" y="5589240"/>
            <a:ext cx="3276731" cy="369332"/>
          </a:xfrm>
          <a:prstGeom prst="rect">
            <a:avLst/>
          </a:prstGeom>
          <a:noFill/>
        </p:spPr>
        <p:txBody>
          <a:bodyPr wrap="none" rtlCol="0">
            <a:spAutoFit/>
          </a:bodyPr>
          <a:lstStyle/>
          <a:p>
            <a:r>
              <a:rPr lang="es-ES" dirty="0" smtClean="0"/>
              <a:t>Abeja rellenando celdas con miel</a:t>
            </a:r>
            <a:endParaRPr lang="es-ES" dirty="0"/>
          </a:p>
        </p:txBody>
      </p:sp>
      <p:sp>
        <p:nvSpPr>
          <p:cNvPr id="14" name="13 CuadroTexto"/>
          <p:cNvSpPr txBox="1"/>
          <p:nvPr/>
        </p:nvSpPr>
        <p:spPr>
          <a:xfrm>
            <a:off x="5436096" y="5517232"/>
            <a:ext cx="2819746" cy="369332"/>
          </a:xfrm>
          <a:prstGeom prst="rect">
            <a:avLst/>
          </a:prstGeom>
          <a:noFill/>
        </p:spPr>
        <p:txBody>
          <a:bodyPr wrap="none" rtlCol="0">
            <a:spAutoFit/>
          </a:bodyPr>
          <a:lstStyle/>
          <a:p>
            <a:r>
              <a:rPr lang="es-ES" dirty="0" smtClean="0"/>
              <a:t>Miel para consumo humano</a:t>
            </a:r>
          </a:p>
        </p:txBody>
      </p:sp>
      <p:sp>
        <p:nvSpPr>
          <p:cNvPr id="15" name="14 Rectángulo"/>
          <p:cNvSpPr/>
          <p:nvPr/>
        </p:nvSpPr>
        <p:spPr>
          <a:xfrm>
            <a:off x="4644008" y="2780928"/>
            <a:ext cx="4248472" cy="331236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179512" y="2780928"/>
            <a:ext cx="4176464" cy="331236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2770" name="Picture 2" descr="https://static.vix.com/es/sites/default/files/styles/large/public/btg/curiosidades.batanga.com/files/Como-las-abejas-producen-la-miel-2.jpg?itok=oRY8oTzM"/>
          <p:cNvPicPr>
            <a:picLocks noChangeAspect="1" noChangeArrowheads="1"/>
          </p:cNvPicPr>
          <p:nvPr/>
        </p:nvPicPr>
        <p:blipFill>
          <a:blip r:embed="rId4" cstate="print"/>
          <a:srcRect/>
          <a:stretch>
            <a:fillRect/>
          </a:stretch>
        </p:blipFill>
        <p:spPr bwMode="auto">
          <a:xfrm>
            <a:off x="251520" y="2852936"/>
            <a:ext cx="3879202" cy="2584352"/>
          </a:xfrm>
          <a:prstGeom prst="rect">
            <a:avLst/>
          </a:prstGeom>
          <a:noFill/>
        </p:spPr>
      </p:pic>
      <p:pic>
        <p:nvPicPr>
          <p:cNvPr id="32772" name="Picture 4" descr="http://abcblogs.abc.es/wp-content/uploads/sites/201/2016/06/miel-portada-49533_561x316.jpg"/>
          <p:cNvPicPr>
            <a:picLocks noChangeAspect="1" noChangeArrowheads="1"/>
          </p:cNvPicPr>
          <p:nvPr/>
        </p:nvPicPr>
        <p:blipFill>
          <a:blip r:embed="rId5" cstate="print"/>
          <a:srcRect r="5546"/>
          <a:stretch>
            <a:fillRect/>
          </a:stretch>
        </p:blipFill>
        <p:spPr bwMode="auto">
          <a:xfrm>
            <a:off x="4788024" y="2852936"/>
            <a:ext cx="3960440" cy="236182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539552" y="1916832"/>
            <a:ext cx="8229600" cy="4392488"/>
          </a:xfrm>
        </p:spPr>
        <p:txBody>
          <a:bodyPr>
            <a:normAutofit fontScale="92500" lnSpcReduction="20000"/>
          </a:bodyPr>
          <a:lstStyle/>
          <a:p>
            <a:r>
              <a:rPr lang="es-ES" dirty="0" smtClean="0"/>
              <a:t>El polen es un polvillo gestado por los órganos masculinos de las plantas, cuyo objetivo es fecundar a las femeninas. Las abejas lo recogen con las patas y lo humedecen con néctar, formando bolitas de unos siete mg de peso, que llevan a la colmena y sirve de alimento a las abejas obreras.</a:t>
            </a:r>
          </a:p>
          <a:p>
            <a:r>
              <a:rPr lang="es-ES" dirty="0" smtClean="0"/>
              <a:t>El </a:t>
            </a:r>
            <a:r>
              <a:rPr lang="es-ES" b="1" dirty="0" smtClean="0"/>
              <a:t>polen fresco</a:t>
            </a:r>
            <a:r>
              <a:rPr lang="es-ES" dirty="0" smtClean="0"/>
              <a:t> posee </a:t>
            </a:r>
            <a:r>
              <a:rPr lang="es-ES" b="1" dirty="0" smtClean="0"/>
              <a:t>capacidades terapéuticas más efectivas</a:t>
            </a:r>
            <a:r>
              <a:rPr lang="es-ES" dirty="0" smtClean="0"/>
              <a:t>, ya que con el paso del tiempo sus nutrientes (</a:t>
            </a:r>
            <a:r>
              <a:rPr lang="es-ES" dirty="0" smtClean="0"/>
              <a:t>aminoácidos</a:t>
            </a:r>
            <a:r>
              <a:rPr lang="es-ES" dirty="0" smtClean="0"/>
              <a:t>, carbohidratos, vitaminas, enzimas,…) pierden su mayor impacto.</a:t>
            </a:r>
          </a:p>
          <a:p>
            <a:endParaRPr lang="es-ES" dirty="0" smtClean="0"/>
          </a:p>
          <a:p>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Polen:</a:t>
            </a:r>
            <a:endParaRPr lang="es-ES" sz="2800" b="1"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539552" y="1916832"/>
            <a:ext cx="8229600" cy="4752528"/>
          </a:xfrm>
        </p:spPr>
        <p:txBody>
          <a:bodyPr>
            <a:normAutofit fontScale="55000" lnSpcReduction="20000"/>
          </a:bodyPr>
          <a:lstStyle/>
          <a:p>
            <a:pPr>
              <a:buNone/>
            </a:pPr>
            <a:r>
              <a:rPr lang="es-ES" dirty="0" smtClean="0"/>
              <a:t>Los beneficios que encontramos son un mejor funcionamiento de todo el cuerpo: en las </a:t>
            </a:r>
            <a:r>
              <a:rPr lang="es-ES" b="1" dirty="0" smtClean="0"/>
              <a:t>hormonas, las enzimas, las defensas orgánicas y los anticoagulantes</a:t>
            </a:r>
            <a:r>
              <a:rPr lang="es-ES" dirty="0" smtClean="0"/>
              <a:t>.</a:t>
            </a:r>
          </a:p>
          <a:p>
            <a:pPr>
              <a:buNone/>
            </a:pPr>
            <a:r>
              <a:rPr lang="es-ES" dirty="0" smtClean="0"/>
              <a:t>Se utiliza para:</a:t>
            </a:r>
          </a:p>
          <a:p>
            <a:r>
              <a:rPr lang="es-ES" dirty="0" smtClean="0"/>
              <a:t>Recuperaciones en caso de anemia o debilidad</a:t>
            </a:r>
          </a:p>
          <a:p>
            <a:r>
              <a:rPr lang="es-ES" dirty="0" smtClean="0"/>
              <a:t>Aumento de la resistencia ante enfermedades</a:t>
            </a:r>
          </a:p>
          <a:p>
            <a:r>
              <a:rPr lang="es-ES" dirty="0" smtClean="0"/>
              <a:t>Vigorizante del sistema nervioso</a:t>
            </a:r>
          </a:p>
          <a:p>
            <a:r>
              <a:rPr lang="es-ES" dirty="0" smtClean="0"/>
              <a:t>Buena regulación intestinal</a:t>
            </a:r>
          </a:p>
          <a:p>
            <a:r>
              <a:rPr lang="es-ES" dirty="0" err="1" smtClean="0"/>
              <a:t>Remineralización</a:t>
            </a:r>
            <a:r>
              <a:rPr lang="es-ES" dirty="0" smtClean="0"/>
              <a:t> durante el embarazo y la lactancia, facilita el trabajo del parto impidiendo las secuelas del RH negativo y agiliza el metabolismo de las futuras mamás</a:t>
            </a:r>
          </a:p>
          <a:p>
            <a:r>
              <a:rPr lang="es-ES" dirty="0" smtClean="0"/>
              <a:t>Problemas de apatía sexual (</a:t>
            </a:r>
            <a:r>
              <a:rPr lang="es-ES" dirty="0" smtClean="0"/>
              <a:t>actúa </a:t>
            </a:r>
            <a:r>
              <a:rPr lang="es-ES" dirty="0" smtClean="0"/>
              <a:t>contra la frigidez y la impotencia) y trastornos de la próstata (su uso regular lo rejuvenece)</a:t>
            </a:r>
          </a:p>
          <a:p>
            <a:r>
              <a:rPr lang="es-ES" dirty="0" smtClean="0"/>
              <a:t>Recuperación del apetito en personas convalecientes</a:t>
            </a:r>
          </a:p>
          <a:p>
            <a:r>
              <a:rPr lang="es-ES" dirty="0" smtClean="0"/>
              <a:t>Equilibrio del peso corporal en obesidad o delgadez</a:t>
            </a:r>
          </a:p>
          <a:p>
            <a:r>
              <a:rPr lang="es-ES" dirty="0" smtClean="0"/>
              <a:t>Fortalecimiento de la memoria</a:t>
            </a:r>
          </a:p>
          <a:p>
            <a:r>
              <a:rPr lang="es-ES" dirty="0" smtClean="0"/>
              <a:t>Mejora de la visión</a:t>
            </a:r>
          </a:p>
          <a:p>
            <a:r>
              <a:rPr lang="es-ES" dirty="0" smtClean="0"/>
              <a:t>Estabilización de los niveles de glucosa (siendo muy útil para los diabéticos</a:t>
            </a:r>
            <a:r>
              <a:rPr lang="es-ES" dirty="0" smtClean="0"/>
              <a:t>)</a:t>
            </a:r>
            <a:endParaRPr lang="es-ES" dirty="0" smtClean="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Polen:</a:t>
            </a:r>
            <a:endParaRPr lang="es-ES" sz="2800" b="1"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3"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395536" y="1772816"/>
            <a:ext cx="8229600" cy="4209331"/>
          </a:xfrm>
        </p:spPr>
        <p:txBody>
          <a:bodyPr>
            <a:normAutofit/>
          </a:bodyPr>
          <a:lstStyle/>
          <a:p>
            <a:pPr algn="just">
              <a:buNone/>
            </a:pPr>
            <a:r>
              <a:rPr lang="es-ES" dirty="0" smtClean="0"/>
              <a:t>    Imágenes de polen en general</a:t>
            </a:r>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Polen:</a:t>
            </a:r>
            <a:endParaRPr lang="es-ES" sz="2800" b="1" i="1" dirty="0"/>
          </a:p>
        </p:txBody>
      </p:sp>
      <p:sp>
        <p:nvSpPr>
          <p:cNvPr id="13" name="12 CuadroTexto"/>
          <p:cNvSpPr txBox="1"/>
          <p:nvPr/>
        </p:nvSpPr>
        <p:spPr>
          <a:xfrm>
            <a:off x="611560" y="5589240"/>
            <a:ext cx="2708242" cy="369332"/>
          </a:xfrm>
          <a:prstGeom prst="rect">
            <a:avLst/>
          </a:prstGeom>
          <a:noFill/>
        </p:spPr>
        <p:txBody>
          <a:bodyPr wrap="none" rtlCol="0">
            <a:spAutoFit/>
          </a:bodyPr>
          <a:lstStyle/>
          <a:p>
            <a:r>
              <a:rPr lang="es-ES" dirty="0" smtClean="0"/>
              <a:t>Abeja transportando polen</a:t>
            </a:r>
            <a:endParaRPr lang="es-ES" dirty="0"/>
          </a:p>
        </p:txBody>
      </p:sp>
      <p:sp>
        <p:nvSpPr>
          <p:cNvPr id="14" name="13 CuadroTexto"/>
          <p:cNvSpPr txBox="1"/>
          <p:nvPr/>
        </p:nvSpPr>
        <p:spPr>
          <a:xfrm>
            <a:off x="5436096" y="5517232"/>
            <a:ext cx="2927340" cy="369332"/>
          </a:xfrm>
          <a:prstGeom prst="rect">
            <a:avLst/>
          </a:prstGeom>
          <a:noFill/>
        </p:spPr>
        <p:txBody>
          <a:bodyPr wrap="none" rtlCol="0">
            <a:spAutoFit/>
          </a:bodyPr>
          <a:lstStyle/>
          <a:p>
            <a:r>
              <a:rPr lang="es-ES" dirty="0" smtClean="0"/>
              <a:t>Polen para consumo humano</a:t>
            </a:r>
          </a:p>
        </p:txBody>
      </p:sp>
      <p:sp>
        <p:nvSpPr>
          <p:cNvPr id="15" name="14 Rectángulo"/>
          <p:cNvSpPr/>
          <p:nvPr/>
        </p:nvSpPr>
        <p:spPr>
          <a:xfrm>
            <a:off x="4644008" y="2780928"/>
            <a:ext cx="4248472" cy="331236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179512" y="2780928"/>
            <a:ext cx="4176464" cy="331236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9938" name="Picture 2" descr="http://www.segundomedico.com/wp-content/uploads/2017/05/Polen-de-abejas-e1494432047396.jpg"/>
          <p:cNvPicPr>
            <a:picLocks noChangeAspect="1" noChangeArrowheads="1"/>
          </p:cNvPicPr>
          <p:nvPr/>
        </p:nvPicPr>
        <p:blipFill>
          <a:blip r:embed="rId4" cstate="print"/>
          <a:srcRect l="46439" t="14000" r="4961" b="9001"/>
          <a:stretch>
            <a:fillRect/>
          </a:stretch>
        </p:blipFill>
        <p:spPr bwMode="auto">
          <a:xfrm>
            <a:off x="395536" y="2852936"/>
            <a:ext cx="3744416" cy="2745905"/>
          </a:xfrm>
          <a:prstGeom prst="rect">
            <a:avLst/>
          </a:prstGeom>
          <a:noFill/>
        </p:spPr>
      </p:pic>
      <p:pic>
        <p:nvPicPr>
          <p:cNvPr id="39940" name="Picture 4" descr="http://cdn.saludcasera.com/wp-content/uploads/2015/11/polen-de-abeja-beneficios.jpg"/>
          <p:cNvPicPr>
            <a:picLocks noChangeAspect="1" noChangeArrowheads="1"/>
          </p:cNvPicPr>
          <p:nvPr/>
        </p:nvPicPr>
        <p:blipFill>
          <a:blip r:embed="rId5" cstate="print"/>
          <a:srcRect/>
          <a:stretch>
            <a:fillRect/>
          </a:stretch>
        </p:blipFill>
        <p:spPr bwMode="auto">
          <a:xfrm>
            <a:off x="4860032" y="2924944"/>
            <a:ext cx="3770784" cy="251385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539552" y="1988840"/>
            <a:ext cx="8229600" cy="4608512"/>
          </a:xfrm>
        </p:spPr>
        <p:txBody>
          <a:bodyPr>
            <a:normAutofit fontScale="77500" lnSpcReduction="20000"/>
          </a:bodyPr>
          <a:lstStyle/>
          <a:p>
            <a:r>
              <a:rPr lang="es-ES" dirty="0" smtClean="0"/>
              <a:t>La </a:t>
            </a:r>
            <a:r>
              <a:rPr lang="es-ES" b="1" dirty="0" smtClean="0"/>
              <a:t>cera de abeja</a:t>
            </a:r>
            <a:r>
              <a:rPr lang="es-ES" dirty="0" smtClean="0"/>
              <a:t> es el elemento fundamental de la arquitectura del panal en donde almacenan la </a:t>
            </a:r>
            <a:r>
              <a:rPr lang="es-ES" b="1" dirty="0" smtClean="0"/>
              <a:t>miel</a:t>
            </a:r>
            <a:r>
              <a:rPr lang="es-ES" dirty="0" smtClean="0"/>
              <a:t> y el </a:t>
            </a:r>
            <a:r>
              <a:rPr lang="es-ES" b="1" dirty="0" smtClean="0"/>
              <a:t>polen</a:t>
            </a:r>
            <a:r>
              <a:rPr lang="es-ES" dirty="0" smtClean="0"/>
              <a:t>. La cera es la sustancia que segregan por las glándulas ceríferas las abejas obreras </a:t>
            </a:r>
            <a:r>
              <a:rPr lang="es-ES" dirty="0" err="1" smtClean="0"/>
              <a:t>jovenes</a:t>
            </a:r>
            <a:r>
              <a:rPr lang="es-ES" dirty="0" smtClean="0"/>
              <a:t>, que luego moldean con sus mandíbulas junto con polen y </a:t>
            </a:r>
            <a:r>
              <a:rPr lang="es-ES" dirty="0" err="1" smtClean="0"/>
              <a:t>propóleo</a:t>
            </a:r>
            <a:r>
              <a:rPr lang="es-ES" dirty="0" smtClean="0"/>
              <a:t> creando las laminas de cera que formaran las celdas del panal. También es el componente por excelencia de cremas de belleza, pomadas, emplastos, lápices labiales, mascarillas faciales.</a:t>
            </a:r>
          </a:p>
          <a:p>
            <a:r>
              <a:rPr lang="es-ES" dirty="0" smtClean="0"/>
              <a:t>Por sí sola es muy utilizada por sus </a:t>
            </a:r>
            <a:r>
              <a:rPr lang="es-ES" b="1" dirty="0" smtClean="0"/>
              <a:t>propiedades cicatrizantes y antiinflamatorias</a:t>
            </a:r>
            <a:r>
              <a:rPr lang="es-ES" dirty="0" smtClean="0"/>
              <a:t>.</a:t>
            </a:r>
          </a:p>
          <a:p>
            <a:r>
              <a:rPr lang="es-ES" dirty="0" smtClean="0"/>
              <a:t>Los preparados con miel y cera están indicados contra casos de sinusitis, congestión de la nasofaringe, asma y fiebre del heno</a:t>
            </a:r>
            <a:r>
              <a:rPr lang="es-ES" dirty="0" smtClean="0"/>
              <a:t>.</a:t>
            </a:r>
            <a:endParaRPr lang="es-ES" dirty="0" smtClean="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Cera:</a:t>
            </a:r>
            <a:endParaRPr lang="es-ES" sz="2800" b="1"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Cera:</a:t>
            </a:r>
            <a:endParaRPr lang="es-ES" sz="2800" b="1" i="1" dirty="0"/>
          </a:p>
        </p:txBody>
      </p:sp>
      <p:pic>
        <p:nvPicPr>
          <p:cNvPr id="53250" name="Picture 2" descr="http://www.mielarlanza.com/imagftp/im197DSC07304.jpg"/>
          <p:cNvPicPr>
            <a:picLocks noChangeAspect="1" noChangeArrowheads="1"/>
          </p:cNvPicPr>
          <p:nvPr/>
        </p:nvPicPr>
        <p:blipFill>
          <a:blip r:embed="rId3" cstate="print"/>
          <a:srcRect/>
          <a:stretch>
            <a:fillRect/>
          </a:stretch>
        </p:blipFill>
        <p:spPr bwMode="auto">
          <a:xfrm>
            <a:off x="251520" y="2420888"/>
            <a:ext cx="3876317" cy="2592288"/>
          </a:xfrm>
          <a:prstGeom prst="rect">
            <a:avLst/>
          </a:prstGeom>
          <a:noFill/>
        </p:spPr>
      </p:pic>
      <p:sp>
        <p:nvSpPr>
          <p:cNvPr id="10" name="9 CuadroTexto"/>
          <p:cNvSpPr txBox="1"/>
          <p:nvPr/>
        </p:nvSpPr>
        <p:spPr>
          <a:xfrm>
            <a:off x="971600" y="5157192"/>
            <a:ext cx="2406172" cy="369332"/>
          </a:xfrm>
          <a:prstGeom prst="rect">
            <a:avLst/>
          </a:prstGeom>
          <a:noFill/>
        </p:spPr>
        <p:txBody>
          <a:bodyPr wrap="none" rtlCol="0">
            <a:spAutoFit/>
          </a:bodyPr>
          <a:lstStyle/>
          <a:p>
            <a:r>
              <a:rPr lang="es-ES" dirty="0" smtClean="0"/>
              <a:t>Celdas </a:t>
            </a:r>
            <a:r>
              <a:rPr lang="es-ES" dirty="0" err="1" smtClean="0"/>
              <a:t>hec</a:t>
            </a:r>
            <a:r>
              <a:rPr lang="es-ES" dirty="0" smtClean="0"/>
              <a:t> has con cera</a:t>
            </a:r>
            <a:endParaRPr lang="es-ES" dirty="0"/>
          </a:p>
        </p:txBody>
      </p:sp>
      <p:sp>
        <p:nvSpPr>
          <p:cNvPr id="11" name="10 Rectángulo"/>
          <p:cNvSpPr/>
          <p:nvPr/>
        </p:nvSpPr>
        <p:spPr>
          <a:xfrm>
            <a:off x="179512" y="2348880"/>
            <a:ext cx="4176464" cy="331236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3252" name="Picture 4" descr="https://www.botanical-online.com/fotos/alimentos2/cera-abeja.jpg"/>
          <p:cNvPicPr>
            <a:picLocks noChangeAspect="1" noChangeArrowheads="1"/>
          </p:cNvPicPr>
          <p:nvPr/>
        </p:nvPicPr>
        <p:blipFill>
          <a:blip r:embed="rId4" cstate="print"/>
          <a:srcRect/>
          <a:stretch>
            <a:fillRect/>
          </a:stretch>
        </p:blipFill>
        <p:spPr bwMode="auto">
          <a:xfrm>
            <a:off x="5292080" y="2420888"/>
            <a:ext cx="2952328" cy="2778216"/>
          </a:xfrm>
          <a:prstGeom prst="rect">
            <a:avLst/>
          </a:prstGeom>
          <a:noFill/>
        </p:spPr>
      </p:pic>
      <p:sp>
        <p:nvSpPr>
          <p:cNvPr id="12" name="11 CuadroTexto"/>
          <p:cNvSpPr txBox="1"/>
          <p:nvPr/>
        </p:nvSpPr>
        <p:spPr>
          <a:xfrm>
            <a:off x="5508104" y="5157192"/>
            <a:ext cx="2406172" cy="369332"/>
          </a:xfrm>
          <a:prstGeom prst="rect">
            <a:avLst/>
          </a:prstGeom>
          <a:noFill/>
        </p:spPr>
        <p:txBody>
          <a:bodyPr wrap="none" rtlCol="0">
            <a:spAutoFit/>
          </a:bodyPr>
          <a:lstStyle/>
          <a:p>
            <a:r>
              <a:rPr lang="es-ES" dirty="0" smtClean="0"/>
              <a:t>Celdas </a:t>
            </a:r>
            <a:r>
              <a:rPr lang="es-ES" dirty="0" err="1" smtClean="0"/>
              <a:t>hec</a:t>
            </a:r>
            <a:r>
              <a:rPr lang="es-ES" dirty="0" smtClean="0"/>
              <a:t> has con cera</a:t>
            </a:r>
            <a:endParaRPr lang="es-ES" dirty="0"/>
          </a:p>
        </p:txBody>
      </p:sp>
      <p:sp>
        <p:nvSpPr>
          <p:cNvPr id="13" name="12 Rectángulo"/>
          <p:cNvSpPr/>
          <p:nvPr/>
        </p:nvSpPr>
        <p:spPr>
          <a:xfrm>
            <a:off x="4716016" y="2348880"/>
            <a:ext cx="4176464" cy="331236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467544" y="1988840"/>
            <a:ext cx="8229600" cy="4209331"/>
          </a:xfrm>
        </p:spPr>
        <p:txBody>
          <a:bodyPr/>
          <a:lstStyle/>
          <a:p>
            <a:r>
              <a:rPr lang="es-ES" dirty="0" smtClean="0"/>
              <a:t>La </a:t>
            </a:r>
            <a:r>
              <a:rPr lang="es-ES" b="1" dirty="0" smtClean="0"/>
              <a:t>jalea real</a:t>
            </a:r>
            <a:r>
              <a:rPr lang="es-ES" dirty="0" smtClean="0"/>
              <a:t> es la leche de las abejas, se utiliza exclusivamente para alimentar a las larvas y a la abeja reina.</a:t>
            </a:r>
          </a:p>
          <a:p>
            <a:r>
              <a:rPr lang="es-ES" dirty="0" smtClean="0"/>
              <a:t>Su consistencia es cremosa, su color levemente amarillo y su sabor es parecido al yogur natural. Es muy rico en proteínas, </a:t>
            </a:r>
            <a:r>
              <a:rPr lang="es-ES" dirty="0" smtClean="0"/>
              <a:t>azúcares</a:t>
            </a:r>
            <a:r>
              <a:rPr lang="es-ES" dirty="0" smtClean="0"/>
              <a:t>, extractos de éter, nitrógeno, azufre, fósforo y vitaminas.</a:t>
            </a:r>
          </a:p>
          <a:p>
            <a:pPr>
              <a:buNone/>
            </a:pPr>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Jalea Real:</a:t>
            </a:r>
            <a:endParaRPr lang="es-ES" sz="2800" b="1"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467544" y="1916832"/>
            <a:ext cx="8229600" cy="2808312"/>
          </a:xfrm>
        </p:spPr>
        <p:txBody>
          <a:bodyPr>
            <a:noAutofit/>
          </a:bodyPr>
          <a:lstStyle/>
          <a:p>
            <a:pPr>
              <a:buNone/>
            </a:pPr>
            <a:r>
              <a:rPr lang="es-ES" sz="1600" dirty="0" smtClean="0"/>
              <a:t>La </a:t>
            </a:r>
            <a:r>
              <a:rPr lang="es-ES" sz="1600" b="1" dirty="0" err="1" smtClean="0"/>
              <a:t>apitoxina</a:t>
            </a:r>
            <a:r>
              <a:rPr lang="es-ES" sz="1600" dirty="0" smtClean="0"/>
              <a:t> o </a:t>
            </a:r>
            <a:r>
              <a:rPr lang="es-ES" sz="1600" b="1" dirty="0" smtClean="0"/>
              <a:t>veneno de abeja</a:t>
            </a:r>
            <a:r>
              <a:rPr lang="es-ES" sz="1600" dirty="0" smtClean="0"/>
              <a:t> se genera por medio de unas glándulas de secreción ácida y otras de secreción alcalina que las abejas obreras tienen en el interior de su abdomen.</a:t>
            </a:r>
          </a:p>
          <a:p>
            <a:pPr>
              <a:buNone/>
            </a:pPr>
            <a:r>
              <a:rPr lang="es-ES" sz="1600" dirty="0" smtClean="0"/>
              <a:t>En cada picadura inyecta 0,3 mg de veneno. El aguijón tiene un largo de unos 2 mm, 0,1 de diámetro y dientes transversales muy pequeños con un efecto de anzuelo, por esta razón queda dentro del cuerpo de la victima, provocando un desgarro en la abeja y su posterior muerte.</a:t>
            </a:r>
          </a:p>
          <a:p>
            <a:pPr>
              <a:buNone/>
            </a:pPr>
            <a:r>
              <a:rPr lang="es-ES" sz="1600" dirty="0" smtClean="0"/>
              <a:t>Aunque algunas personas aún lo consideren extraño, su aplicación de forma controlada y supervisada forma parte de un </a:t>
            </a:r>
            <a:r>
              <a:rPr lang="es-ES" sz="1600" b="1" dirty="0" smtClean="0"/>
              <a:t>método natural y eficaz contra diversas afecciones</a:t>
            </a:r>
            <a:r>
              <a:rPr lang="es-ES" sz="1600" dirty="0" smtClean="0"/>
              <a:t>, como dolores reumáticos, neuralgias </a:t>
            </a:r>
            <a:r>
              <a:rPr lang="es-ES" sz="1600" dirty="0" err="1" smtClean="0"/>
              <a:t>reumatismales</a:t>
            </a:r>
            <a:r>
              <a:rPr lang="es-ES" sz="1600" dirty="0" smtClean="0"/>
              <a:t> y reumatismos articulares.</a:t>
            </a:r>
          </a:p>
          <a:p>
            <a:pPr>
              <a:buNone/>
            </a:pPr>
            <a:r>
              <a:rPr lang="es-ES" sz="1600" dirty="0" smtClean="0"/>
              <a:t>Recomendado si </a:t>
            </a:r>
            <a:r>
              <a:rPr lang="es-ES" sz="1600" dirty="0" smtClean="0"/>
              <a:t>padeces:</a:t>
            </a:r>
            <a:endParaRPr lang="es-ES" sz="1600" dirty="0" smtClean="0"/>
          </a:p>
          <a:p>
            <a:r>
              <a:rPr lang="es-ES" sz="1600" dirty="0" smtClean="0"/>
              <a:t>Lesiones deportivas</a:t>
            </a:r>
          </a:p>
          <a:p>
            <a:r>
              <a:rPr lang="es-ES" sz="1600" dirty="0" smtClean="0"/>
              <a:t>Artrosis: rodillas, cadera, cervical, lumbar, </a:t>
            </a:r>
            <a:r>
              <a:rPr lang="es-ES" sz="1600" dirty="0" err="1" smtClean="0"/>
              <a:t>etc</a:t>
            </a:r>
            <a:endParaRPr lang="es-ES" sz="1600" dirty="0" smtClean="0"/>
          </a:p>
          <a:p>
            <a:r>
              <a:rPr lang="es-ES" sz="1600" dirty="0" smtClean="0"/>
              <a:t>Traumatismos</a:t>
            </a:r>
          </a:p>
          <a:p>
            <a:r>
              <a:rPr lang="es-ES" sz="1600" dirty="0" smtClean="0"/>
              <a:t>Dolor de espalda</a:t>
            </a:r>
          </a:p>
          <a:p>
            <a:r>
              <a:rPr lang="es-ES" sz="1600" dirty="0" smtClean="0"/>
              <a:t>Enfermedades del sistema inmunológico</a:t>
            </a:r>
          </a:p>
          <a:p>
            <a:r>
              <a:rPr lang="es-ES" sz="1600" dirty="0" smtClean="0"/>
              <a:t>Artritis </a:t>
            </a:r>
            <a:r>
              <a:rPr lang="es-ES" sz="1600" dirty="0" smtClean="0"/>
              <a:t>reumatoide</a:t>
            </a:r>
            <a:endParaRPr lang="es-ES" sz="1600" dirty="0" smtClean="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Veneno de abeja:</a:t>
            </a:r>
            <a:endParaRPr lang="es-ES" sz="2800" b="1"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539552" y="1844824"/>
            <a:ext cx="8229600" cy="4608512"/>
          </a:xfrm>
        </p:spPr>
        <p:txBody>
          <a:bodyPr>
            <a:normAutofit fontScale="70000" lnSpcReduction="20000"/>
          </a:bodyPr>
          <a:lstStyle/>
          <a:p>
            <a:r>
              <a:rPr lang="es-ES" sz="3600" dirty="0" smtClean="0"/>
              <a:t>La </a:t>
            </a:r>
            <a:r>
              <a:rPr lang="es-ES" sz="3600" dirty="0" err="1" smtClean="0"/>
              <a:t>apitoxina</a:t>
            </a:r>
            <a:r>
              <a:rPr lang="es-ES" sz="3600" dirty="0" smtClean="0"/>
              <a:t> ejerce acción analgésica y antiinflamatoria. Esto impulsó el uso de este veneno como terapia alternativa en casos de reumatismo. Además, ha mostrado algunas propiedades </a:t>
            </a:r>
            <a:r>
              <a:rPr lang="es-ES" sz="3600" dirty="0" err="1" smtClean="0"/>
              <a:t>inmunoactivantes</a:t>
            </a:r>
            <a:r>
              <a:rPr lang="es-ES" sz="3600" dirty="0" smtClean="0"/>
              <a:t>, lo que favoreció su experimentación como coadyuvante en la esclerosis múltiple. Sus efectos sobre la salud aún no han sido objeto de estudio sistemático, por lo que no está autorizada como medicamento</a:t>
            </a:r>
            <a:r>
              <a:rPr lang="es-ES" sz="3600" dirty="0" smtClean="0"/>
              <a:t>. Existen cremas faciales con este compuesto.</a:t>
            </a:r>
            <a:endParaRPr lang="es-ES" sz="3600" dirty="0" smtClean="0"/>
          </a:p>
          <a:p>
            <a:r>
              <a:rPr lang="es-ES" sz="3600" dirty="0" smtClean="0"/>
              <a:t>La apiterapia - alopática - usa dosis de </a:t>
            </a:r>
            <a:r>
              <a:rPr lang="es-ES" sz="3600" dirty="0" err="1" smtClean="0"/>
              <a:t>apitoxina</a:t>
            </a:r>
            <a:r>
              <a:rPr lang="es-ES" sz="3600" dirty="0" smtClean="0"/>
              <a:t> de 0,5 ml que contiene unos 500 gamma o microgramos que corresponden al veneno de 5 abejas obreras adultas.</a:t>
            </a:r>
          </a:p>
          <a:p>
            <a:r>
              <a:rPr lang="es-ES" sz="3600" dirty="0" smtClean="0"/>
              <a:t>Recientemente la UNAM ha publicado una investigación en la cual se usó esta toxina contra el VIH/SIDA con resultados exitosos, pero no demostrado oficialmente</a:t>
            </a:r>
            <a:r>
              <a:rPr lang="es-ES" sz="3600" dirty="0" smtClean="0"/>
              <a:t>.</a:t>
            </a:r>
            <a:endParaRPr lang="es-ES" sz="3600" dirty="0" smtClean="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Veneno de abeja:</a:t>
            </a:r>
            <a:endParaRPr lang="es-ES" sz="2800" b="1"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Veneno de abeja:</a:t>
            </a:r>
            <a:endParaRPr lang="es-ES" sz="2800" b="1" i="1" dirty="0"/>
          </a:p>
        </p:txBody>
      </p:sp>
      <p:sp>
        <p:nvSpPr>
          <p:cNvPr id="10" name="9 CuadroTexto"/>
          <p:cNvSpPr txBox="1"/>
          <p:nvPr/>
        </p:nvSpPr>
        <p:spPr>
          <a:xfrm>
            <a:off x="827584" y="4941168"/>
            <a:ext cx="2899961" cy="646331"/>
          </a:xfrm>
          <a:prstGeom prst="rect">
            <a:avLst/>
          </a:prstGeom>
          <a:noFill/>
        </p:spPr>
        <p:txBody>
          <a:bodyPr wrap="none" rtlCol="0">
            <a:spAutoFit/>
          </a:bodyPr>
          <a:lstStyle/>
          <a:p>
            <a:r>
              <a:rPr lang="es-ES" dirty="0" smtClean="0"/>
              <a:t>Veneno de abeja usado para </a:t>
            </a:r>
          </a:p>
          <a:p>
            <a:r>
              <a:rPr lang="es-ES" dirty="0" smtClean="0"/>
              <a:t>tratamientos de reuma</a:t>
            </a:r>
            <a:endParaRPr lang="es-ES" dirty="0"/>
          </a:p>
        </p:txBody>
      </p:sp>
      <p:sp>
        <p:nvSpPr>
          <p:cNvPr id="11" name="10 Rectángulo"/>
          <p:cNvSpPr/>
          <p:nvPr/>
        </p:nvSpPr>
        <p:spPr>
          <a:xfrm>
            <a:off x="179512" y="2348880"/>
            <a:ext cx="4176464" cy="331236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CuadroTexto"/>
          <p:cNvSpPr txBox="1"/>
          <p:nvPr/>
        </p:nvSpPr>
        <p:spPr>
          <a:xfrm>
            <a:off x="5148064" y="5157192"/>
            <a:ext cx="3338927" cy="369332"/>
          </a:xfrm>
          <a:prstGeom prst="rect">
            <a:avLst/>
          </a:prstGeom>
          <a:noFill/>
        </p:spPr>
        <p:txBody>
          <a:bodyPr wrap="none" rtlCol="0">
            <a:spAutoFit/>
          </a:bodyPr>
          <a:lstStyle/>
          <a:p>
            <a:r>
              <a:rPr lang="es-ES" dirty="0" smtClean="0"/>
              <a:t>Crema facial con veneno de abeja</a:t>
            </a:r>
            <a:endParaRPr lang="es-ES" dirty="0"/>
          </a:p>
        </p:txBody>
      </p:sp>
      <p:sp>
        <p:nvSpPr>
          <p:cNvPr id="13" name="12 Rectángulo"/>
          <p:cNvSpPr/>
          <p:nvPr/>
        </p:nvSpPr>
        <p:spPr>
          <a:xfrm>
            <a:off x="4716016" y="2348880"/>
            <a:ext cx="4176464" cy="3312368"/>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4274" name="Picture 2" descr="https://i.ytimg.com/vi/P-9EBQvcivM/maxresdefault.jpg"/>
          <p:cNvPicPr>
            <a:picLocks noChangeAspect="1" noChangeArrowheads="1"/>
          </p:cNvPicPr>
          <p:nvPr/>
        </p:nvPicPr>
        <p:blipFill>
          <a:blip r:embed="rId3" cstate="print"/>
          <a:srcRect/>
          <a:stretch>
            <a:fillRect/>
          </a:stretch>
        </p:blipFill>
        <p:spPr bwMode="auto">
          <a:xfrm>
            <a:off x="323528" y="2636912"/>
            <a:ext cx="3822393" cy="2150096"/>
          </a:xfrm>
          <a:prstGeom prst="rect">
            <a:avLst/>
          </a:prstGeom>
          <a:noFill/>
        </p:spPr>
      </p:pic>
      <p:pic>
        <p:nvPicPr>
          <p:cNvPr id="54276" name="Picture 4" descr="http://emociom.com/img/ofertas/Principal/2013/12/1/1293_2013_dec_23_18_12_07.jpg"/>
          <p:cNvPicPr>
            <a:picLocks noChangeAspect="1" noChangeArrowheads="1"/>
          </p:cNvPicPr>
          <p:nvPr/>
        </p:nvPicPr>
        <p:blipFill>
          <a:blip r:embed="rId4" cstate="print"/>
          <a:srcRect l="17280"/>
          <a:stretch>
            <a:fillRect/>
          </a:stretch>
        </p:blipFill>
        <p:spPr bwMode="auto">
          <a:xfrm>
            <a:off x="4860032" y="2492896"/>
            <a:ext cx="3971090" cy="2592339"/>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Veneno de abeja:</a:t>
            </a:r>
            <a:endParaRPr lang="es-ES" sz="2800" b="1" i="1" dirty="0"/>
          </a:p>
        </p:txBody>
      </p:sp>
      <p:sp>
        <p:nvSpPr>
          <p:cNvPr id="14" name="13 CuadroTexto"/>
          <p:cNvSpPr txBox="1"/>
          <p:nvPr/>
        </p:nvSpPr>
        <p:spPr>
          <a:xfrm>
            <a:off x="827584" y="2276872"/>
            <a:ext cx="7776864" cy="5139869"/>
          </a:xfrm>
          <a:prstGeom prst="rect">
            <a:avLst/>
          </a:prstGeom>
          <a:noFill/>
        </p:spPr>
        <p:txBody>
          <a:bodyPr wrap="square" rtlCol="0">
            <a:spAutoFit/>
          </a:bodyPr>
          <a:lstStyle/>
          <a:p>
            <a:r>
              <a:rPr lang="es-ES" sz="2400" dirty="0" smtClean="0"/>
              <a:t>Lectura para entender un poco más en detalle de cómo se empieza a usar este compuesto en el sector farmacológico</a:t>
            </a:r>
          </a:p>
          <a:p>
            <a:endParaRPr lang="es-ES" sz="2000" dirty="0" smtClean="0"/>
          </a:p>
          <a:p>
            <a:r>
              <a:rPr lang="es-ES" sz="2000" dirty="0" smtClean="0">
                <a:hlinkClick r:id="rId3"/>
              </a:rPr>
              <a:t>https://www.elconfidencial.com/alma-corazon-vida/2015-11-03/veneno-abeja-farmacos-cerebro_1081049</a:t>
            </a:r>
            <a:r>
              <a:rPr lang="es-ES" sz="2000" dirty="0" smtClean="0">
                <a:hlinkClick r:id="rId3"/>
              </a:rPr>
              <a:t>/</a:t>
            </a:r>
            <a:endParaRPr lang="es-ES" sz="2000" dirty="0" smtClean="0"/>
          </a:p>
          <a:p>
            <a:endParaRPr lang="es-ES" sz="2000" dirty="0" smtClean="0"/>
          </a:p>
          <a:p>
            <a:r>
              <a:rPr lang="es-ES" sz="2000" dirty="0" smtClean="0">
                <a:hlinkClick r:id="rId4"/>
              </a:rPr>
              <a:t>http://noticiasdelaciencia.com/not/11233/veneno-de-abeja-para-combatir-al-cancer</a:t>
            </a:r>
            <a:r>
              <a:rPr lang="es-ES" sz="2000" dirty="0" smtClean="0">
                <a:hlinkClick r:id="rId4"/>
              </a:rPr>
              <a:t>/</a:t>
            </a:r>
            <a:endParaRPr lang="es-ES" sz="2000" dirty="0" smtClean="0"/>
          </a:p>
          <a:p>
            <a:endParaRPr lang="es-ES" sz="2000" dirty="0" smtClean="0"/>
          </a:p>
          <a:p>
            <a:r>
              <a:rPr lang="es-ES" sz="2000" dirty="0" smtClean="0">
                <a:hlinkClick r:id="rId5"/>
              </a:rPr>
              <a:t>http://www.eluniversal.com.mx/articulo/ciencia-y-salud/salud/2015/08/24/investigan-veneno-de-abeja-contra-mas-de-100-enfermedades</a:t>
            </a:r>
            <a:endParaRPr lang="es-ES" sz="2000" dirty="0" smtClean="0"/>
          </a:p>
          <a:p>
            <a:endParaRPr lang="es-ES" sz="2000" dirty="0" smtClean="0"/>
          </a:p>
          <a:p>
            <a:endParaRPr lang="es-ES" sz="2000" dirty="0" smtClean="0"/>
          </a:p>
          <a:p>
            <a:endParaRPr lang="es-ES" sz="2000" dirty="0" smtClean="0"/>
          </a:p>
          <a:p>
            <a:endParaRPr lang="es-E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Picture 1" descr="E:\Nueva carpeta\8cbfbaff4ab51e410bbae2495f833268.jpg"/>
          <p:cNvPicPr>
            <a:picLocks noChangeAspect="1" noChangeArrowheads="1"/>
          </p:cNvPicPr>
          <p:nvPr/>
        </p:nvPicPr>
        <p:blipFill>
          <a:blip r:embed="rId3" cstate="print"/>
          <a:srcRect/>
          <a:stretch>
            <a:fillRect/>
          </a:stretch>
        </p:blipFill>
        <p:spPr bwMode="auto">
          <a:xfrm>
            <a:off x="1763688" y="1268760"/>
            <a:ext cx="5112568" cy="48752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467544" y="1988840"/>
            <a:ext cx="8229600" cy="4209331"/>
          </a:xfrm>
        </p:spPr>
        <p:txBody>
          <a:bodyPr>
            <a:normAutofit fontScale="85000" lnSpcReduction="10000"/>
          </a:bodyPr>
          <a:lstStyle/>
          <a:p>
            <a:pPr algn="just">
              <a:buNone/>
            </a:pPr>
            <a:r>
              <a:rPr lang="es-ES" dirty="0" smtClean="0"/>
              <a:t>    Tiene</a:t>
            </a:r>
            <a:r>
              <a:rPr lang="es-ES" dirty="0" smtClean="0"/>
              <a:t> </a:t>
            </a:r>
            <a:r>
              <a:rPr lang="es-ES" b="1" dirty="0" smtClean="0"/>
              <a:t>propiedades energéticas</a:t>
            </a:r>
            <a:r>
              <a:rPr lang="es-ES" dirty="0" smtClean="0"/>
              <a:t>, estimulantes, rejuvenecedoras, vasodilatadoras, antidiabéticas, antitumorales, antioxidante, fortalece el sistema inmunológico, estimula el crecimiento, actúa contra la artritis, la fatiga crónica, el estrés, trastornos alimenticios, anemia, eczemas, hipertensión, arteriosclerosis, neurosis, insomnio, incontinencia urinaria, impotencia sexual, </a:t>
            </a:r>
            <a:r>
              <a:rPr lang="es-ES" dirty="0" smtClean="0"/>
              <a:t>disminuye </a:t>
            </a:r>
            <a:r>
              <a:rPr lang="es-ES" dirty="0" smtClean="0"/>
              <a:t>la tasa de colesterol, acelera la regeneración de los huesos, tiene poder antibacteriano y es una alternativa para el mal de Alzheimer y la esclerosis múltiple.</a:t>
            </a:r>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Jalea Real:</a:t>
            </a:r>
            <a:endParaRPr lang="es-ES" sz="2800" b="1"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395536" y="1772816"/>
            <a:ext cx="8229600" cy="4209331"/>
          </a:xfrm>
        </p:spPr>
        <p:txBody>
          <a:bodyPr>
            <a:normAutofit/>
          </a:bodyPr>
          <a:lstStyle/>
          <a:p>
            <a:pPr algn="just">
              <a:buNone/>
            </a:pPr>
            <a:r>
              <a:rPr lang="es-ES" dirty="0" smtClean="0"/>
              <a:t>    Imagen de una celda con larva, y la jalea real que sirve de alimento para la misma</a:t>
            </a:r>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Jalea Real:</a:t>
            </a:r>
            <a:endParaRPr lang="es-ES" sz="2800" b="1" i="1" dirty="0"/>
          </a:p>
        </p:txBody>
      </p:sp>
      <p:pic>
        <p:nvPicPr>
          <p:cNvPr id="1028" name="Picture 4" descr="https://upload.wikimedia.org/wikipedia/commons/thumb/8/89/Weiselzellen_68a.jpg/330px-Weiselzellen_68a.jpg"/>
          <p:cNvPicPr>
            <a:picLocks noChangeAspect="1" noChangeArrowheads="1"/>
          </p:cNvPicPr>
          <p:nvPr/>
        </p:nvPicPr>
        <p:blipFill>
          <a:blip r:embed="rId3" cstate="print"/>
          <a:srcRect/>
          <a:stretch>
            <a:fillRect/>
          </a:stretch>
        </p:blipFill>
        <p:spPr bwMode="auto">
          <a:xfrm>
            <a:off x="1547664" y="2852936"/>
            <a:ext cx="5785740" cy="385716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3"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395536" y="1772816"/>
            <a:ext cx="8229600" cy="4209331"/>
          </a:xfrm>
        </p:spPr>
        <p:txBody>
          <a:bodyPr>
            <a:normAutofit/>
          </a:bodyPr>
          <a:lstStyle/>
          <a:p>
            <a:pPr algn="just">
              <a:buNone/>
            </a:pPr>
            <a:r>
              <a:rPr lang="es-ES" dirty="0" smtClean="0"/>
              <a:t>    Imágenes de jalea real como producto para consumo humano</a:t>
            </a:r>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smtClean="0"/>
              <a:t>Jalea Real:</a:t>
            </a:r>
            <a:endParaRPr lang="es-ES" sz="2800" b="1" i="1" dirty="0"/>
          </a:p>
        </p:txBody>
      </p:sp>
      <p:pic>
        <p:nvPicPr>
          <p:cNvPr id="21508" name="Picture 4" descr="https://media2.hsnstore.com/media/wysiwyg/cms-images/ingrediente-jalea-real.jpg"/>
          <p:cNvPicPr>
            <a:picLocks noChangeAspect="1" noChangeArrowheads="1"/>
          </p:cNvPicPr>
          <p:nvPr/>
        </p:nvPicPr>
        <p:blipFill>
          <a:blip r:embed="rId4" cstate="print"/>
          <a:srcRect/>
          <a:stretch>
            <a:fillRect/>
          </a:stretch>
        </p:blipFill>
        <p:spPr bwMode="auto">
          <a:xfrm>
            <a:off x="3419872" y="2996952"/>
            <a:ext cx="2857500" cy="2857500"/>
          </a:xfrm>
          <a:prstGeom prst="rect">
            <a:avLst/>
          </a:prstGeom>
          <a:noFill/>
        </p:spPr>
      </p:pic>
      <p:pic>
        <p:nvPicPr>
          <p:cNvPr id="21510" name="Picture 6" descr="https://shop.marnys.com/media/catalog/product/cache/1/image/9df78eab33525d08d6e5fb8d27136e95/m/n/mn648-miel-jalea-real.jpg"/>
          <p:cNvPicPr>
            <a:picLocks noChangeAspect="1" noChangeArrowheads="1"/>
          </p:cNvPicPr>
          <p:nvPr/>
        </p:nvPicPr>
        <p:blipFill>
          <a:blip r:embed="rId5" cstate="print"/>
          <a:srcRect/>
          <a:stretch>
            <a:fillRect/>
          </a:stretch>
        </p:blipFill>
        <p:spPr bwMode="auto">
          <a:xfrm>
            <a:off x="0" y="2852936"/>
            <a:ext cx="3194720" cy="3194720"/>
          </a:xfrm>
          <a:prstGeom prst="rect">
            <a:avLst/>
          </a:prstGeom>
          <a:noFill/>
        </p:spPr>
      </p:pic>
      <p:pic>
        <p:nvPicPr>
          <p:cNvPr id="21512" name="Picture 8" descr="https://www.farmaciatorrent.com/822652-large_default/arkocaps-jalea-real-45-capsulas.jpg"/>
          <p:cNvPicPr>
            <a:picLocks noChangeAspect="1" noChangeArrowheads="1"/>
          </p:cNvPicPr>
          <p:nvPr/>
        </p:nvPicPr>
        <p:blipFill>
          <a:blip r:embed="rId6" cstate="print"/>
          <a:srcRect l="18590" r="19444" b="7050"/>
          <a:stretch>
            <a:fillRect/>
          </a:stretch>
        </p:blipFill>
        <p:spPr bwMode="auto">
          <a:xfrm>
            <a:off x="6588224" y="2780928"/>
            <a:ext cx="2112235" cy="3168352"/>
          </a:xfrm>
          <a:prstGeom prst="rect">
            <a:avLst/>
          </a:prstGeom>
          <a:noFill/>
        </p:spPr>
      </p:pic>
      <p:sp>
        <p:nvSpPr>
          <p:cNvPr id="12" name="11 CuadroTexto"/>
          <p:cNvSpPr txBox="1"/>
          <p:nvPr/>
        </p:nvSpPr>
        <p:spPr>
          <a:xfrm>
            <a:off x="827584" y="6093296"/>
            <a:ext cx="1471941" cy="369332"/>
          </a:xfrm>
          <a:prstGeom prst="rect">
            <a:avLst/>
          </a:prstGeom>
          <a:noFill/>
        </p:spPr>
        <p:txBody>
          <a:bodyPr wrap="none" rtlCol="0">
            <a:spAutoFit/>
          </a:bodyPr>
          <a:lstStyle/>
          <a:p>
            <a:r>
              <a:rPr lang="es-ES" dirty="0" smtClean="0"/>
              <a:t>Forma líquida</a:t>
            </a:r>
            <a:endParaRPr lang="es-ES" dirty="0"/>
          </a:p>
        </p:txBody>
      </p:sp>
      <p:sp>
        <p:nvSpPr>
          <p:cNvPr id="13" name="12 CuadroTexto"/>
          <p:cNvSpPr txBox="1"/>
          <p:nvPr/>
        </p:nvSpPr>
        <p:spPr>
          <a:xfrm>
            <a:off x="3563888" y="6093296"/>
            <a:ext cx="2433680" cy="369332"/>
          </a:xfrm>
          <a:prstGeom prst="rect">
            <a:avLst/>
          </a:prstGeom>
          <a:noFill/>
        </p:spPr>
        <p:txBody>
          <a:bodyPr wrap="none" rtlCol="0">
            <a:spAutoFit/>
          </a:bodyPr>
          <a:lstStyle/>
          <a:p>
            <a:r>
              <a:rPr lang="es-ES" dirty="0" smtClean="0"/>
              <a:t>Granulada deshidratada</a:t>
            </a:r>
            <a:endParaRPr lang="es-ES" dirty="0"/>
          </a:p>
        </p:txBody>
      </p:sp>
      <p:sp>
        <p:nvSpPr>
          <p:cNvPr id="14" name="13 CuadroTexto"/>
          <p:cNvSpPr txBox="1"/>
          <p:nvPr/>
        </p:nvSpPr>
        <p:spPr>
          <a:xfrm>
            <a:off x="7236296" y="6093296"/>
            <a:ext cx="1004249" cy="369332"/>
          </a:xfrm>
          <a:prstGeom prst="rect">
            <a:avLst/>
          </a:prstGeom>
          <a:noFill/>
        </p:spPr>
        <p:txBody>
          <a:bodyPr wrap="none" rtlCol="0">
            <a:spAutoFit/>
          </a:bodyPr>
          <a:lstStyle/>
          <a:p>
            <a:r>
              <a:rPr lang="es-ES" dirty="0" smtClean="0"/>
              <a:t>Cápsulas</a:t>
            </a:r>
          </a:p>
        </p:txBody>
      </p:sp>
      <p:sp>
        <p:nvSpPr>
          <p:cNvPr id="15" name="14 Rectángulo"/>
          <p:cNvSpPr/>
          <p:nvPr/>
        </p:nvSpPr>
        <p:spPr>
          <a:xfrm>
            <a:off x="6444208" y="2780928"/>
            <a:ext cx="2448272" cy="381642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3203848" y="2780928"/>
            <a:ext cx="3096344" cy="381642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179512" y="2780928"/>
            <a:ext cx="2916832" cy="381642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467544" y="1988840"/>
            <a:ext cx="8229600" cy="4209331"/>
          </a:xfrm>
        </p:spPr>
        <p:txBody>
          <a:bodyPr/>
          <a:lstStyle/>
          <a:p>
            <a:r>
              <a:rPr lang="es-ES" dirty="0" smtClean="0"/>
              <a:t>El </a:t>
            </a:r>
            <a:r>
              <a:rPr lang="es-ES" b="1" dirty="0" err="1" smtClean="0"/>
              <a:t>propóleo</a:t>
            </a:r>
            <a:r>
              <a:rPr lang="es-ES" dirty="0" smtClean="0"/>
              <a:t> es una sustancia resinosa de color castaño, verdosa o casi negro.</a:t>
            </a:r>
          </a:p>
          <a:p>
            <a:r>
              <a:rPr lang="es-ES" dirty="0" smtClean="0"/>
              <a:t>Su sabor es amargo y fuerte, mientras que su olor es dulce, agradable y al quemarse desprende un aroma similar al de las resinas aromáticas. Las abejas lo extraen de yemas de diversos árboles y </a:t>
            </a:r>
            <a:r>
              <a:rPr lang="es-ES" dirty="0" smtClean="0"/>
              <a:t>arbustos.</a:t>
            </a:r>
            <a:endParaRPr lang="es-ES" dirty="0" smtClean="0"/>
          </a:p>
          <a:p>
            <a:endParaRPr lang="es-ES" dirty="0" smtClean="0"/>
          </a:p>
          <a:p>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err="1" smtClean="0"/>
              <a:t>Propóleo</a:t>
            </a:r>
            <a:r>
              <a:rPr lang="es-ES" sz="2800" b="1" i="1" dirty="0" smtClean="0"/>
              <a:t>:</a:t>
            </a:r>
            <a:endParaRPr lang="es-ES" sz="2800" b="1"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467544" y="1988840"/>
            <a:ext cx="8229600" cy="4869160"/>
          </a:xfrm>
        </p:spPr>
        <p:txBody>
          <a:bodyPr>
            <a:normAutofit fontScale="40000" lnSpcReduction="20000"/>
          </a:bodyPr>
          <a:lstStyle/>
          <a:p>
            <a:pPr>
              <a:buNone/>
            </a:pPr>
            <a:r>
              <a:rPr lang="es-ES" sz="4800" dirty="0" smtClean="0"/>
              <a:t>Las abejas </a:t>
            </a:r>
            <a:r>
              <a:rPr lang="es-ES" sz="4800" b="1" dirty="0" smtClean="0"/>
              <a:t>utilizan el </a:t>
            </a:r>
            <a:r>
              <a:rPr lang="es-ES" sz="4800" b="1" dirty="0" err="1" smtClean="0"/>
              <a:t>propóleo</a:t>
            </a:r>
            <a:r>
              <a:rPr lang="es-ES" sz="4800" b="1" dirty="0" smtClean="0"/>
              <a:t> de una forma generalizada</a:t>
            </a:r>
            <a:r>
              <a:rPr lang="es-ES" sz="4800" dirty="0" smtClean="0"/>
              <a:t> dentro de la colmena:</a:t>
            </a:r>
          </a:p>
          <a:p>
            <a:r>
              <a:rPr lang="es-ES" sz="4800" dirty="0" smtClean="0"/>
              <a:t>Cerrar </a:t>
            </a:r>
            <a:r>
              <a:rPr lang="es-ES" sz="4800" dirty="0" smtClean="0"/>
              <a:t>las grietas que se forman en el interior de la colmena, para evitar las corrientes de aire o el frío, o que se introduzcan o escondan insectos molestos (principalmente hormigas).</a:t>
            </a:r>
          </a:p>
          <a:p>
            <a:r>
              <a:rPr lang="es-ES" sz="4800" dirty="0" smtClean="0"/>
              <a:t>Reducir </a:t>
            </a:r>
            <a:r>
              <a:rPr lang="es-ES" sz="4800" dirty="0" smtClean="0"/>
              <a:t>al mínimo la piquera (entrada de la colmena), en épocas de escasez de néctar, para evitar el pillaje de otras abejas o la entrada de enemigos.</a:t>
            </a:r>
          </a:p>
          <a:p>
            <a:r>
              <a:rPr lang="es-ES" sz="4800" dirty="0" smtClean="0"/>
              <a:t>Embalsamar </a:t>
            </a:r>
            <a:r>
              <a:rPr lang="es-ES" sz="4800" dirty="0" smtClean="0"/>
              <a:t>los cadáveres de los enemigos que se hayan introducido en la colmena y que las abejas no pueden sacar de ésta, por ser demasiado voluminosos o pesados (Polillas de la cera</a:t>
            </a:r>
            <a:r>
              <a:rPr lang="es-ES" sz="4800" i="1" dirty="0" smtClean="0"/>
              <a:t>, </a:t>
            </a:r>
            <a:r>
              <a:rPr lang="es-ES" sz="4800" dirty="0" smtClean="0"/>
              <a:t>pequeños mamíferos, reptiles, mariposas y otros). El </a:t>
            </a:r>
            <a:r>
              <a:rPr lang="es-ES" sz="4800" dirty="0" err="1" smtClean="0"/>
              <a:t>propóleo</a:t>
            </a:r>
            <a:r>
              <a:rPr lang="es-ES" sz="4800" dirty="0" smtClean="0"/>
              <a:t>, actúa en estos casos como bactericida. Al recubrir los cadáveres o embalsamarlos, las abejas evitan la descomposición dentro de la colmena de esos animales muertos.</a:t>
            </a:r>
          </a:p>
          <a:p>
            <a:r>
              <a:rPr lang="es-ES" sz="4800" dirty="0" smtClean="0"/>
              <a:t>Barnizar </a:t>
            </a:r>
            <a:r>
              <a:rPr lang="es-ES" sz="4800" dirty="0" smtClean="0"/>
              <a:t>el interior de la colmena con fines desinfectantes y </a:t>
            </a:r>
            <a:r>
              <a:rPr lang="es-ES" sz="4800" dirty="0" err="1" smtClean="0"/>
              <a:t>antifúngicos</a:t>
            </a:r>
            <a:r>
              <a:rPr lang="es-ES" sz="4800" dirty="0" smtClean="0"/>
              <a:t>. Cuando las abejas recién nacidas salen de sus celdas, las  abejas nodrizas barnizan con </a:t>
            </a:r>
            <a:r>
              <a:rPr lang="es-ES" sz="4800" dirty="0" err="1" smtClean="0"/>
              <a:t>propóleo</a:t>
            </a:r>
            <a:r>
              <a:rPr lang="es-ES" sz="4800" dirty="0" smtClean="0"/>
              <a:t> la celda de cría, dejándola así en un ambiente estéril para recibir un nuevo huevo de la reina.</a:t>
            </a:r>
          </a:p>
          <a:p>
            <a:r>
              <a:rPr lang="es-ES" sz="4800" dirty="0" smtClean="0"/>
              <a:t>Consolidar </a:t>
            </a:r>
            <a:r>
              <a:rPr lang="es-ES" sz="4800" dirty="0" smtClean="0"/>
              <a:t>los paneles en el interior de la colmena, aumentando su resistencia.</a:t>
            </a:r>
          </a:p>
          <a:p>
            <a:endParaRPr lang="es-ES" dirty="0" smtClean="0"/>
          </a:p>
          <a:p>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err="1" smtClean="0"/>
              <a:t>Propóleo</a:t>
            </a:r>
            <a:r>
              <a:rPr lang="es-ES" sz="2800" b="1" i="1" dirty="0" smtClean="0"/>
              <a:t>:</a:t>
            </a:r>
            <a:endParaRPr lang="es-ES" sz="2800"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2"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467544" y="1988840"/>
            <a:ext cx="8229600" cy="4209331"/>
          </a:xfrm>
        </p:spPr>
        <p:txBody>
          <a:bodyPr>
            <a:normAutofit fontScale="62500" lnSpcReduction="20000"/>
          </a:bodyPr>
          <a:lstStyle/>
          <a:p>
            <a:pPr algn="just"/>
            <a:r>
              <a:rPr lang="es-ES" dirty="0" smtClean="0"/>
              <a:t>Tiene </a:t>
            </a:r>
            <a:r>
              <a:rPr lang="es-ES" b="1" dirty="0" smtClean="0"/>
              <a:t>propiedades de prevención frente a agresiones microscópicas</a:t>
            </a:r>
            <a:r>
              <a:rPr lang="es-ES" dirty="0" smtClean="0"/>
              <a:t> como bacterias, hongos y virus, tiene propiedades antibacterianas, </a:t>
            </a:r>
            <a:r>
              <a:rPr lang="es-ES" dirty="0" err="1" smtClean="0"/>
              <a:t>antifúngicas</a:t>
            </a:r>
            <a:r>
              <a:rPr lang="es-ES" dirty="0" smtClean="0"/>
              <a:t>, antibióticas, antiinflamatorias, antisépticas, analgésicas, cicatrizante, descongestivas y fortificante de los mecanismos </a:t>
            </a:r>
            <a:r>
              <a:rPr lang="es-ES" dirty="0" err="1" smtClean="0"/>
              <a:t>inmunologicos</a:t>
            </a:r>
            <a:r>
              <a:rPr lang="es-ES" dirty="0" smtClean="0"/>
              <a:t>.</a:t>
            </a:r>
          </a:p>
          <a:p>
            <a:pPr algn="just"/>
            <a:r>
              <a:rPr lang="es-ES" dirty="0" smtClean="0"/>
              <a:t>Por ello su aplicación en </a:t>
            </a:r>
            <a:r>
              <a:rPr lang="es-ES" b="1" dirty="0" smtClean="0"/>
              <a:t>heridas de diversas gravedades</a:t>
            </a:r>
            <a:r>
              <a:rPr lang="es-ES" dirty="0" smtClean="0"/>
              <a:t> (como úlceras, llagas…), y para </a:t>
            </a:r>
            <a:r>
              <a:rPr lang="es-ES" b="1" dirty="0" smtClean="0"/>
              <a:t>combatir enfermedades y dolencias</a:t>
            </a:r>
            <a:r>
              <a:rPr lang="es-ES" dirty="0" smtClean="0"/>
              <a:t>, como bronquitis, gripe, sinusitis, catarros, otitis, laringitis, asma bronquial, neumonía crónica y tuberculosis pulmonar.</a:t>
            </a:r>
          </a:p>
          <a:p>
            <a:pPr algn="just"/>
            <a:r>
              <a:rPr lang="es-ES" b="1" dirty="0" smtClean="0"/>
              <a:t>Propiedades dermatológicas</a:t>
            </a:r>
            <a:r>
              <a:rPr lang="es-ES" dirty="0" smtClean="0"/>
              <a:t> para el tratamiento de abscesos, forúnculos, supuraciones diversas, sabañones, grietas, verrugas, callosidades, eczemas y psoriasis.</a:t>
            </a:r>
          </a:p>
          <a:p>
            <a:pPr algn="just"/>
            <a:r>
              <a:rPr lang="es-ES" dirty="0" smtClean="0"/>
              <a:t>También a sido muy usado en el campo de la veterinaria en el tratamiento de la fiebre aftosa, necrosis bacilar, bronconeumonía, dispepsia tóxica,… y como anestésico local. Así como en el botánico para tratar virus, como la necrosis del tabaco o el mosaico del pepino.</a:t>
            </a:r>
          </a:p>
          <a:p>
            <a:pPr>
              <a:buNone/>
            </a:pPr>
            <a:endParaRPr lang="es-ES" dirty="0" smtClean="0"/>
          </a:p>
          <a:p>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err="1" smtClean="0"/>
              <a:t>Propóleo</a:t>
            </a:r>
            <a:r>
              <a:rPr lang="es-ES" sz="2800" b="1" i="1" dirty="0" smtClean="0"/>
              <a:t>:</a:t>
            </a:r>
            <a:endParaRPr lang="es-ES" sz="2800" b="1"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arquitecturaysostenibilidad.com/wp/wp-content/uploads/2016/08/upcschool-large-1024x197.png"/>
          <p:cNvPicPr>
            <a:picLocks noChangeAspect="1" noChangeArrowheads="1"/>
          </p:cNvPicPr>
          <p:nvPr/>
        </p:nvPicPr>
        <p:blipFill>
          <a:blip r:embed="rId3" cstate="print"/>
          <a:srcRect/>
          <a:stretch>
            <a:fillRect/>
          </a:stretch>
        </p:blipFill>
        <p:spPr bwMode="auto">
          <a:xfrm>
            <a:off x="0" y="0"/>
            <a:ext cx="3059832" cy="588659"/>
          </a:xfrm>
          <a:prstGeom prst="rect">
            <a:avLst/>
          </a:prstGeom>
          <a:noFill/>
        </p:spPr>
      </p:pic>
      <p:sp>
        <p:nvSpPr>
          <p:cNvPr id="2" name="1 Título"/>
          <p:cNvSpPr>
            <a:spLocks noGrp="1"/>
          </p:cNvSpPr>
          <p:nvPr>
            <p:ph type="title"/>
          </p:nvPr>
        </p:nvSpPr>
        <p:spPr>
          <a:xfrm>
            <a:off x="4283968" y="116632"/>
            <a:ext cx="4042792" cy="418058"/>
          </a:xfrm>
        </p:spPr>
        <p:txBody>
          <a:bodyPr>
            <a:normAutofit/>
          </a:bodyPr>
          <a:lstStyle/>
          <a:p>
            <a:r>
              <a:rPr lang="es-ES" sz="2000" dirty="0" err="1" smtClean="0">
                <a:solidFill>
                  <a:schemeClr val="bg1">
                    <a:lumMod val="65000"/>
                  </a:schemeClr>
                </a:solidFill>
              </a:rPr>
              <a:t>Proposta</a:t>
            </a:r>
            <a:r>
              <a:rPr lang="es-ES" sz="2000" dirty="0" smtClean="0">
                <a:solidFill>
                  <a:schemeClr val="bg1">
                    <a:lumMod val="65000"/>
                  </a:schemeClr>
                </a:solidFill>
              </a:rPr>
              <a:t> de </a:t>
            </a:r>
            <a:r>
              <a:rPr lang="es-ES" sz="2000" dirty="0" err="1" smtClean="0">
                <a:solidFill>
                  <a:schemeClr val="bg1">
                    <a:lumMod val="65000"/>
                  </a:schemeClr>
                </a:solidFill>
              </a:rPr>
              <a:t>Projecte</a:t>
            </a:r>
            <a:r>
              <a:rPr lang="es-ES" sz="2000" dirty="0" smtClean="0">
                <a:solidFill>
                  <a:schemeClr val="bg1">
                    <a:lumMod val="65000"/>
                  </a:schemeClr>
                </a:solidFill>
              </a:rPr>
              <a:t> Fi de </a:t>
            </a:r>
            <a:r>
              <a:rPr lang="es-ES" sz="2000" dirty="0" err="1" smtClean="0">
                <a:solidFill>
                  <a:schemeClr val="bg1">
                    <a:lumMod val="65000"/>
                  </a:schemeClr>
                </a:solidFill>
              </a:rPr>
              <a:t>Postgrau</a:t>
            </a:r>
            <a:endParaRPr lang="es-ES" sz="2000" dirty="0">
              <a:solidFill>
                <a:schemeClr val="bg1">
                  <a:lumMod val="65000"/>
                </a:schemeClr>
              </a:solidFill>
            </a:endParaRPr>
          </a:p>
        </p:txBody>
      </p:sp>
      <p:sp>
        <p:nvSpPr>
          <p:cNvPr id="3" name="2 Marcador de contenido"/>
          <p:cNvSpPr>
            <a:spLocks noGrp="1"/>
          </p:cNvSpPr>
          <p:nvPr>
            <p:ph idx="1"/>
          </p:nvPr>
        </p:nvSpPr>
        <p:spPr>
          <a:xfrm>
            <a:off x="395536" y="1772816"/>
            <a:ext cx="8229600" cy="4209331"/>
          </a:xfrm>
        </p:spPr>
        <p:txBody>
          <a:bodyPr>
            <a:normAutofit/>
          </a:bodyPr>
          <a:lstStyle/>
          <a:p>
            <a:pPr algn="just">
              <a:buNone/>
            </a:pPr>
            <a:r>
              <a:rPr lang="es-ES" dirty="0" smtClean="0"/>
              <a:t>    Imágenes de </a:t>
            </a:r>
            <a:r>
              <a:rPr lang="es-ES" dirty="0" err="1" smtClean="0"/>
              <a:t>propóleo</a:t>
            </a:r>
            <a:r>
              <a:rPr lang="es-ES" dirty="0" smtClean="0"/>
              <a:t> usado por abejas</a:t>
            </a:r>
            <a:endParaRPr lang="es-ES" dirty="0"/>
          </a:p>
        </p:txBody>
      </p:sp>
      <p:cxnSp>
        <p:nvCxnSpPr>
          <p:cNvPr id="6" name="5 Conector recto"/>
          <p:cNvCxnSpPr/>
          <p:nvPr/>
        </p:nvCxnSpPr>
        <p:spPr>
          <a:xfrm flipH="1">
            <a:off x="0" y="69269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39552" y="1268760"/>
            <a:ext cx="6624736" cy="523220"/>
          </a:xfrm>
          <a:prstGeom prst="rect">
            <a:avLst/>
          </a:prstGeom>
          <a:noFill/>
        </p:spPr>
        <p:txBody>
          <a:bodyPr wrap="square" rtlCol="0">
            <a:spAutoFit/>
          </a:bodyPr>
          <a:lstStyle/>
          <a:p>
            <a:r>
              <a:rPr lang="es-ES" sz="2800" b="1" i="1" dirty="0" err="1" smtClean="0"/>
              <a:t>Propóleo</a:t>
            </a:r>
            <a:r>
              <a:rPr lang="es-ES" sz="2800" b="1" i="1" dirty="0" smtClean="0"/>
              <a:t>:</a:t>
            </a:r>
            <a:endParaRPr lang="es-ES" sz="2800" b="1" i="1" dirty="0"/>
          </a:p>
        </p:txBody>
      </p:sp>
      <p:sp>
        <p:nvSpPr>
          <p:cNvPr id="13" name="12 CuadroTexto"/>
          <p:cNvSpPr txBox="1"/>
          <p:nvPr/>
        </p:nvSpPr>
        <p:spPr>
          <a:xfrm>
            <a:off x="1547664" y="5301208"/>
            <a:ext cx="1385700" cy="369332"/>
          </a:xfrm>
          <a:prstGeom prst="rect">
            <a:avLst/>
          </a:prstGeom>
          <a:noFill/>
        </p:spPr>
        <p:txBody>
          <a:bodyPr wrap="none" rtlCol="0">
            <a:spAutoFit/>
          </a:bodyPr>
          <a:lstStyle/>
          <a:p>
            <a:r>
              <a:rPr lang="es-ES" dirty="0" smtClean="0"/>
              <a:t>Tapar grietas</a:t>
            </a:r>
            <a:endParaRPr lang="es-ES" dirty="0"/>
          </a:p>
        </p:txBody>
      </p:sp>
      <p:sp>
        <p:nvSpPr>
          <p:cNvPr id="14" name="13 CuadroTexto"/>
          <p:cNvSpPr txBox="1"/>
          <p:nvPr/>
        </p:nvSpPr>
        <p:spPr>
          <a:xfrm>
            <a:off x="5724128" y="5373216"/>
            <a:ext cx="2143536" cy="369332"/>
          </a:xfrm>
          <a:prstGeom prst="rect">
            <a:avLst/>
          </a:prstGeom>
          <a:noFill/>
        </p:spPr>
        <p:txBody>
          <a:bodyPr wrap="none" rtlCol="0">
            <a:spAutoFit/>
          </a:bodyPr>
          <a:lstStyle/>
          <a:p>
            <a:r>
              <a:rPr lang="es-ES" dirty="0" smtClean="0"/>
              <a:t>Embalsamar cuerpos</a:t>
            </a:r>
          </a:p>
        </p:txBody>
      </p:sp>
      <p:sp>
        <p:nvSpPr>
          <p:cNvPr id="15" name="14 Rectángulo"/>
          <p:cNvSpPr/>
          <p:nvPr/>
        </p:nvSpPr>
        <p:spPr>
          <a:xfrm>
            <a:off x="4644008" y="2780928"/>
            <a:ext cx="4248472" cy="302433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Rectángulo"/>
          <p:cNvSpPr/>
          <p:nvPr/>
        </p:nvSpPr>
        <p:spPr>
          <a:xfrm>
            <a:off x="179512" y="2780928"/>
            <a:ext cx="4176464" cy="3024336"/>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9698" name="Picture 2" descr="http://www.mielarlanza.com/imagftp/im1596DSC08108.jpg"/>
          <p:cNvPicPr>
            <a:picLocks noChangeAspect="1" noChangeArrowheads="1"/>
          </p:cNvPicPr>
          <p:nvPr/>
        </p:nvPicPr>
        <p:blipFill>
          <a:blip r:embed="rId4" cstate="print"/>
          <a:srcRect/>
          <a:stretch>
            <a:fillRect/>
          </a:stretch>
        </p:blipFill>
        <p:spPr bwMode="auto">
          <a:xfrm>
            <a:off x="323527" y="2924944"/>
            <a:ext cx="3896287" cy="2232248"/>
          </a:xfrm>
          <a:prstGeom prst="rect">
            <a:avLst/>
          </a:prstGeom>
          <a:noFill/>
        </p:spPr>
      </p:pic>
      <p:pic>
        <p:nvPicPr>
          <p:cNvPr id="29700" name="Picture 4" descr="https://img1.latiendadelapicultor.com/blog/wp-content/uploads/2017/06/rata-propoleo.jpg"/>
          <p:cNvPicPr>
            <a:picLocks noChangeAspect="1" noChangeArrowheads="1"/>
          </p:cNvPicPr>
          <p:nvPr/>
        </p:nvPicPr>
        <p:blipFill>
          <a:blip r:embed="rId5" cstate="print"/>
          <a:srcRect/>
          <a:stretch>
            <a:fillRect/>
          </a:stretch>
        </p:blipFill>
        <p:spPr bwMode="auto">
          <a:xfrm>
            <a:off x="4716016" y="2852936"/>
            <a:ext cx="3821410" cy="229284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515</Words>
  <Application>Microsoft Office PowerPoint</Application>
  <PresentationFormat>Presentación en pantalla (4:3)</PresentationFormat>
  <Paragraphs>137</Paragraphs>
  <Slides>24</Slides>
  <Notes>5</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Propuesta Proyecto Fin de Postgrado</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lpstr>Proposta de Projecte Fi de Postgrau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Proposta Projecte Fi de Postgrau</dc:title>
  <dc:creator>victor</dc:creator>
  <cp:lastModifiedBy>victor</cp:lastModifiedBy>
  <cp:revision>31</cp:revision>
  <dcterms:created xsi:type="dcterms:W3CDTF">2018-03-09T05:15:33Z</dcterms:created>
  <dcterms:modified xsi:type="dcterms:W3CDTF">2018-03-10T21:04:11Z</dcterms:modified>
</cp:coreProperties>
</file>